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9" r:id="rId2"/>
    <p:sldId id="378" r:id="rId3"/>
    <p:sldId id="379" r:id="rId4"/>
    <p:sldId id="282" r:id="rId5"/>
    <p:sldId id="332" r:id="rId6"/>
    <p:sldId id="342" r:id="rId7"/>
    <p:sldId id="380" r:id="rId8"/>
    <p:sldId id="381" r:id="rId9"/>
    <p:sldId id="382" r:id="rId10"/>
    <p:sldId id="355" r:id="rId11"/>
    <p:sldId id="383" r:id="rId12"/>
    <p:sldId id="358" r:id="rId13"/>
    <p:sldId id="359" r:id="rId14"/>
    <p:sldId id="368" r:id="rId15"/>
    <p:sldId id="376" r:id="rId16"/>
    <p:sldId id="387" r:id="rId17"/>
    <p:sldId id="384" r:id="rId18"/>
    <p:sldId id="360" r:id="rId19"/>
    <p:sldId id="363" r:id="rId20"/>
    <p:sldId id="364" r:id="rId21"/>
    <p:sldId id="362" r:id="rId22"/>
    <p:sldId id="365" r:id="rId23"/>
    <p:sldId id="385" r:id="rId24"/>
    <p:sldId id="386" r:id="rId25"/>
    <p:sldId id="397" r:id="rId26"/>
    <p:sldId id="289" r:id="rId27"/>
    <p:sldId id="369" r:id="rId28"/>
    <p:sldId id="370" r:id="rId29"/>
    <p:sldId id="377" r:id="rId30"/>
    <p:sldId id="338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76092"/>
    <a:srgbClr val="B686DA"/>
    <a:srgbClr val="FF6969"/>
    <a:srgbClr val="31859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2" autoAdjust="0"/>
    <p:restoredTop sz="66102" autoAdjust="0"/>
  </p:normalViewPr>
  <p:slideViewPr>
    <p:cSldViewPr>
      <p:cViewPr varScale="1">
        <p:scale>
          <a:sx n="63" d="100"/>
          <a:sy n="63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arde:Documents:CROS:CROS%202015:JW%20selected%20ques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arde:Documents:CROS:CROS%202015:JW%20selected%20ques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arde:Documents:CROS:CROS%202015:JW%20selected%20ques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arde:Documents:CROS:CROS%202015:JW%20selected%20ques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You take ownership of your career development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'Q22'!$A$21:$A$24</c:f>
              <c:strCache>
                <c:ptCount val="4"/>
                <c:pt idx="0">
                  <c:v>Agree strongly</c:v>
                </c:pt>
                <c:pt idx="1">
                  <c:v>Agree</c:v>
                </c:pt>
                <c:pt idx="2">
                  <c:v>Disagree</c:v>
                </c:pt>
                <c:pt idx="3">
                  <c:v>Disagre strongly</c:v>
                </c:pt>
              </c:strCache>
            </c:strRef>
          </c:cat>
          <c:val>
            <c:numRef>
              <c:f>'Q22'!$B$21:$B$24</c:f>
              <c:numCache>
                <c:formatCode>General</c:formatCode>
                <c:ptCount val="4"/>
                <c:pt idx="0">
                  <c:v>34.1</c:v>
                </c:pt>
                <c:pt idx="1">
                  <c:v>53.1</c:v>
                </c:pt>
                <c:pt idx="2">
                  <c:v>10.7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085608"/>
        <c:axId val="-2106622952"/>
      </c:barChart>
      <c:catAx>
        <c:axId val="-2107085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06622952"/>
        <c:crosses val="autoZero"/>
        <c:auto val="1"/>
        <c:lblAlgn val="ctr"/>
        <c:lblOffset val="100"/>
        <c:noMultiLvlLbl val="0"/>
      </c:catAx>
      <c:valAx>
        <c:axId val="-2106622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7085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You have a clear career development plan?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'Q22'!$A$40:$A$43</c:f>
              <c:strCache>
                <c:ptCount val="4"/>
                <c:pt idx="0">
                  <c:v>Agree strongly</c:v>
                </c:pt>
                <c:pt idx="1">
                  <c:v>Agree</c:v>
                </c:pt>
                <c:pt idx="2">
                  <c:v>Disagree</c:v>
                </c:pt>
                <c:pt idx="3">
                  <c:v>Disagre strongly</c:v>
                </c:pt>
              </c:strCache>
            </c:strRef>
          </c:cat>
          <c:val>
            <c:numRef>
              <c:f>'Q22'!$B$40:$B$43</c:f>
              <c:numCache>
                <c:formatCode>General</c:formatCode>
                <c:ptCount val="4"/>
                <c:pt idx="0">
                  <c:v>11.3</c:v>
                </c:pt>
                <c:pt idx="1">
                  <c:v>40.9</c:v>
                </c:pt>
                <c:pt idx="2">
                  <c:v>36.9</c:v>
                </c:pt>
                <c:pt idx="3">
                  <c:v>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149720"/>
        <c:axId val="-2096834296"/>
      </c:barChart>
      <c:catAx>
        <c:axId val="-2107149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096834296"/>
        <c:crosses val="autoZero"/>
        <c:auto val="1"/>
        <c:lblAlgn val="ctr"/>
        <c:lblOffset val="100"/>
        <c:noMultiLvlLbl val="0"/>
      </c:catAx>
      <c:valAx>
        <c:axId val="-2096834296"/>
        <c:scaling>
          <c:orientation val="minMax"/>
          <c:max val="6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7149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You are encouraged to engage in personal and career development?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'Q22'!$A$5:$A$8</c:f>
              <c:strCache>
                <c:ptCount val="4"/>
                <c:pt idx="0">
                  <c:v>Agree strongly</c:v>
                </c:pt>
                <c:pt idx="1">
                  <c:v>Agree</c:v>
                </c:pt>
                <c:pt idx="2">
                  <c:v>Disagree</c:v>
                </c:pt>
                <c:pt idx="3">
                  <c:v>Disagre strongly</c:v>
                </c:pt>
              </c:strCache>
            </c:strRef>
          </c:cat>
          <c:val>
            <c:numRef>
              <c:f>'Q22'!$B$5:$B$8</c:f>
              <c:numCache>
                <c:formatCode>General</c:formatCode>
                <c:ptCount val="4"/>
                <c:pt idx="0">
                  <c:v>20.8</c:v>
                </c:pt>
                <c:pt idx="1">
                  <c:v>50.0</c:v>
                </c:pt>
                <c:pt idx="2">
                  <c:v>25.1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839480"/>
        <c:axId val="-2096669608"/>
      </c:barChart>
      <c:catAx>
        <c:axId val="-2096839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96669608"/>
        <c:crosses val="autoZero"/>
        <c:auto val="1"/>
        <c:lblAlgn val="ctr"/>
        <c:lblOffset val="100"/>
        <c:noMultiLvlLbl val="0"/>
      </c:catAx>
      <c:valAx>
        <c:axId val="-2096669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96839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'expectations vs aspirations'!$B$2</c:f>
              <c:strCache>
                <c:ptCount val="1"/>
                <c:pt idx="0">
                  <c:v>I aspire to work in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'expectations vs aspirations'!$A$3:$A$11</c:f>
              <c:strCache>
                <c:ptCount val="9"/>
                <c:pt idx="0">
                  <c:v>Career in higher education - primarily resaerch and teaching</c:v>
                </c:pt>
                <c:pt idx="1">
                  <c:v>Career in higher education - primarily research</c:v>
                </c:pt>
                <c:pt idx="2">
                  <c:v>Career in higher education - primarily teaching</c:v>
                </c:pt>
                <c:pt idx="3">
                  <c:v>Other role in education</c:v>
                </c:pt>
                <c:pt idx="4">
                  <c:v>Research career outside higher education</c:v>
                </c:pt>
                <c:pt idx="5">
                  <c:v>Self-employment/running your own business</c:v>
                </c:pt>
                <c:pt idx="6">
                  <c:v>Teaching career outside higher education</c:v>
                </c:pt>
                <c:pt idx="7">
                  <c:v>Other occupations</c:v>
                </c:pt>
                <c:pt idx="8">
                  <c:v>Don't know</c:v>
                </c:pt>
              </c:strCache>
            </c:strRef>
          </c:cat>
          <c:val>
            <c:numRef>
              <c:f>'expectations vs aspirations'!$B$3:$B$11</c:f>
              <c:numCache>
                <c:formatCode>General</c:formatCode>
                <c:ptCount val="9"/>
                <c:pt idx="0">
                  <c:v>43.4</c:v>
                </c:pt>
                <c:pt idx="1">
                  <c:v>32.0</c:v>
                </c:pt>
                <c:pt idx="2">
                  <c:v>1.4</c:v>
                </c:pt>
                <c:pt idx="3">
                  <c:v>1.3</c:v>
                </c:pt>
                <c:pt idx="4">
                  <c:v>12.0</c:v>
                </c:pt>
                <c:pt idx="5">
                  <c:v>1.9</c:v>
                </c:pt>
                <c:pt idx="6">
                  <c:v>0.0</c:v>
                </c:pt>
                <c:pt idx="7">
                  <c:v>2.9</c:v>
                </c:pt>
                <c:pt idx="8">
                  <c:v>5.1</c:v>
                </c:pt>
              </c:numCache>
            </c:numRef>
          </c:val>
        </c:ser>
        <c:ser>
          <c:idx val="1"/>
          <c:order val="1"/>
          <c:tx>
            <c:strRef>
              <c:f>'expectations vs aspirations'!$C$2</c:f>
              <c:strCache>
                <c:ptCount val="1"/>
                <c:pt idx="0">
                  <c:v>I expect to work in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'expectations vs aspirations'!$A$3:$A$11</c:f>
              <c:strCache>
                <c:ptCount val="9"/>
                <c:pt idx="0">
                  <c:v>Career in higher education - primarily resaerch and teaching</c:v>
                </c:pt>
                <c:pt idx="1">
                  <c:v>Career in higher education - primarily research</c:v>
                </c:pt>
                <c:pt idx="2">
                  <c:v>Career in higher education - primarily teaching</c:v>
                </c:pt>
                <c:pt idx="3">
                  <c:v>Other role in education</c:v>
                </c:pt>
                <c:pt idx="4">
                  <c:v>Research career outside higher education</c:v>
                </c:pt>
                <c:pt idx="5">
                  <c:v>Self-employment/running your own business</c:v>
                </c:pt>
                <c:pt idx="6">
                  <c:v>Teaching career outside higher education</c:v>
                </c:pt>
                <c:pt idx="7">
                  <c:v>Other occupations</c:v>
                </c:pt>
                <c:pt idx="8">
                  <c:v>Don't know</c:v>
                </c:pt>
              </c:strCache>
            </c:strRef>
          </c:cat>
          <c:val>
            <c:numRef>
              <c:f>'expectations vs aspirations'!$C$3:$C$11</c:f>
              <c:numCache>
                <c:formatCode>General</c:formatCode>
                <c:ptCount val="9"/>
                <c:pt idx="0">
                  <c:v>30.8</c:v>
                </c:pt>
                <c:pt idx="1">
                  <c:v>21.3</c:v>
                </c:pt>
                <c:pt idx="2">
                  <c:v>2.8</c:v>
                </c:pt>
                <c:pt idx="3">
                  <c:v>2.0</c:v>
                </c:pt>
                <c:pt idx="4">
                  <c:v>17.4</c:v>
                </c:pt>
                <c:pt idx="5">
                  <c:v>1.0</c:v>
                </c:pt>
                <c:pt idx="6">
                  <c:v>0.3</c:v>
                </c:pt>
                <c:pt idx="7">
                  <c:v>8.6</c:v>
                </c:pt>
                <c:pt idx="8">
                  <c:v>15.8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6506280"/>
        <c:axId val="-2097019064"/>
      </c:barChart>
      <c:catAx>
        <c:axId val="-2096506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097019064"/>
        <c:crosses val="autoZero"/>
        <c:auto val="1"/>
        <c:lblAlgn val="ctr"/>
        <c:lblOffset val="100"/>
        <c:noMultiLvlLbl val="0"/>
      </c:catAx>
      <c:valAx>
        <c:axId val="-2097019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965062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DF868-1964-7046-9D58-B904C77A3143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7AEDD-6E11-3442-BE80-0D20CC510370}">
      <dgm:prSet phldrT="[Text]"/>
      <dgm:spPr/>
      <dgm:t>
        <a:bodyPr/>
        <a:lstStyle/>
        <a:p>
          <a:r>
            <a:rPr lang="en-US" dirty="0" smtClean="0"/>
            <a:t>Scattered</a:t>
          </a:r>
          <a:r>
            <a:rPr lang="en-US" baseline="0" dirty="0" smtClean="0"/>
            <a:t> activities</a:t>
          </a:r>
          <a:endParaRPr lang="en-US" dirty="0"/>
        </a:p>
      </dgm:t>
    </dgm:pt>
    <dgm:pt modelId="{4C3F31B9-B828-CB4B-914C-5AC5EC6FCFB9}" type="parTrans" cxnId="{888B1B77-147E-D14B-9754-06A7DA8EE18A}">
      <dgm:prSet/>
      <dgm:spPr/>
      <dgm:t>
        <a:bodyPr/>
        <a:lstStyle/>
        <a:p>
          <a:endParaRPr lang="en-US"/>
        </a:p>
      </dgm:t>
    </dgm:pt>
    <dgm:pt modelId="{A0832D40-323C-D34F-BDAA-F26BE46FDBEC}" type="sibTrans" cxnId="{888B1B77-147E-D14B-9754-06A7DA8EE18A}">
      <dgm:prSet/>
      <dgm:spPr/>
      <dgm:t>
        <a:bodyPr/>
        <a:lstStyle/>
        <a:p>
          <a:endParaRPr lang="en-US"/>
        </a:p>
      </dgm:t>
    </dgm:pt>
    <dgm:pt modelId="{C9255FDA-BBCD-3146-8A8A-D768F13EF1FA}">
      <dgm:prSet phldrT="[Text]"/>
      <dgm:spPr/>
      <dgm:t>
        <a:bodyPr/>
        <a:lstStyle/>
        <a:p>
          <a:r>
            <a:rPr lang="en-US" dirty="0" smtClean="0"/>
            <a:t>Job 1</a:t>
          </a:r>
          <a:endParaRPr lang="en-US" dirty="0"/>
        </a:p>
      </dgm:t>
    </dgm:pt>
    <dgm:pt modelId="{B46C664D-E1CB-E345-8721-FF9BD87DA89A}" type="parTrans" cxnId="{B552EB4C-5440-4545-81C4-192E3785614B}">
      <dgm:prSet/>
      <dgm:spPr/>
      <dgm:t>
        <a:bodyPr/>
        <a:lstStyle/>
        <a:p>
          <a:endParaRPr lang="en-US"/>
        </a:p>
      </dgm:t>
    </dgm:pt>
    <dgm:pt modelId="{366EE12D-E204-D744-9B3D-F4913A471D95}" type="sibTrans" cxnId="{B552EB4C-5440-4545-81C4-192E3785614B}">
      <dgm:prSet/>
      <dgm:spPr/>
      <dgm:t>
        <a:bodyPr/>
        <a:lstStyle/>
        <a:p>
          <a:endParaRPr lang="en-US"/>
        </a:p>
      </dgm:t>
    </dgm:pt>
    <dgm:pt modelId="{2D2F2862-1821-9D49-BCA4-9840006570B3}">
      <dgm:prSet phldrT="[Text]"/>
      <dgm:spPr/>
      <dgm:t>
        <a:bodyPr/>
        <a:lstStyle/>
        <a:p>
          <a:r>
            <a:rPr lang="en-US" dirty="0" smtClean="0"/>
            <a:t>Careers strategy</a:t>
          </a:r>
          <a:endParaRPr lang="en-US" dirty="0"/>
        </a:p>
      </dgm:t>
    </dgm:pt>
    <dgm:pt modelId="{56FFD8B3-924E-9547-B20B-8A59DA5DA809}" type="parTrans" cxnId="{C2E6B359-A1D1-9042-8F05-8B31FC6999D5}">
      <dgm:prSet/>
      <dgm:spPr/>
      <dgm:t>
        <a:bodyPr/>
        <a:lstStyle/>
        <a:p>
          <a:endParaRPr lang="en-US"/>
        </a:p>
      </dgm:t>
    </dgm:pt>
    <dgm:pt modelId="{BE5B75DD-2E24-004B-A302-25DCD4AD7E6A}" type="sibTrans" cxnId="{C2E6B359-A1D1-9042-8F05-8B31FC6999D5}">
      <dgm:prSet/>
      <dgm:spPr/>
      <dgm:t>
        <a:bodyPr/>
        <a:lstStyle/>
        <a:p>
          <a:endParaRPr lang="en-US"/>
        </a:p>
      </dgm:t>
    </dgm:pt>
    <dgm:pt modelId="{AD9A8E64-5E7F-7343-9EC1-0E56234CC1C2}">
      <dgm:prSet phldrT="[Text]"/>
      <dgm:spPr/>
      <dgm:t>
        <a:bodyPr/>
        <a:lstStyle/>
        <a:p>
          <a:r>
            <a:rPr lang="en-US" dirty="0" smtClean="0"/>
            <a:t>Job 2</a:t>
          </a:r>
          <a:endParaRPr lang="en-US" dirty="0"/>
        </a:p>
      </dgm:t>
    </dgm:pt>
    <dgm:pt modelId="{7EA4191B-F658-AC4F-9C36-7FF11E95C610}" type="parTrans" cxnId="{3AE24B3B-C8F0-124B-BF1D-D85C01DA5747}">
      <dgm:prSet/>
      <dgm:spPr/>
      <dgm:t>
        <a:bodyPr/>
        <a:lstStyle/>
        <a:p>
          <a:endParaRPr lang="en-US"/>
        </a:p>
      </dgm:t>
    </dgm:pt>
    <dgm:pt modelId="{F72A9647-7508-6E49-9FFF-9B56CC0B84A9}" type="sibTrans" cxnId="{3AE24B3B-C8F0-124B-BF1D-D85C01DA5747}">
      <dgm:prSet/>
      <dgm:spPr/>
      <dgm:t>
        <a:bodyPr/>
        <a:lstStyle/>
        <a:p>
          <a:endParaRPr lang="en-US"/>
        </a:p>
      </dgm:t>
    </dgm:pt>
    <dgm:pt modelId="{30534CCB-DC28-8A40-B21A-1455A055FF17}" type="pres">
      <dgm:prSet presAssocID="{043DF868-1964-7046-9D58-B904C77A314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D234D2-429E-3448-8C98-636231A2F574}" type="pres">
      <dgm:prSet presAssocID="{A807AEDD-6E11-3442-BE80-0D20CC510370}" presName="chaos" presStyleCnt="0"/>
      <dgm:spPr/>
    </dgm:pt>
    <dgm:pt modelId="{6C556127-1C9E-8145-8770-79936A4B4B93}" type="pres">
      <dgm:prSet presAssocID="{A807AEDD-6E11-3442-BE80-0D20CC510370}" presName="parTx1" presStyleLbl="revTx" presStyleIdx="0" presStyleCnt="3"/>
      <dgm:spPr/>
      <dgm:t>
        <a:bodyPr/>
        <a:lstStyle/>
        <a:p>
          <a:endParaRPr lang="en-US"/>
        </a:p>
      </dgm:t>
    </dgm:pt>
    <dgm:pt modelId="{83B0CCC0-30FA-EA4C-BEAD-D20F8F6F6041}" type="pres">
      <dgm:prSet presAssocID="{A807AEDD-6E11-3442-BE80-0D20CC510370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94B86-224B-F749-A5F9-57BD3D342D32}" type="pres">
      <dgm:prSet presAssocID="{A807AEDD-6E11-3442-BE80-0D20CC510370}" presName="c1" presStyleLbl="node1" presStyleIdx="0" presStyleCnt="19"/>
      <dgm:spPr/>
    </dgm:pt>
    <dgm:pt modelId="{B3358FEB-CC8D-A148-951F-8AE7263D4398}" type="pres">
      <dgm:prSet presAssocID="{A807AEDD-6E11-3442-BE80-0D20CC510370}" presName="c2" presStyleLbl="node1" presStyleIdx="1" presStyleCnt="19"/>
      <dgm:spPr/>
    </dgm:pt>
    <dgm:pt modelId="{F3502069-5911-A74A-A31E-936F9C37B46A}" type="pres">
      <dgm:prSet presAssocID="{A807AEDD-6E11-3442-BE80-0D20CC510370}" presName="c3" presStyleLbl="node1" presStyleIdx="2" presStyleCnt="19"/>
      <dgm:spPr/>
    </dgm:pt>
    <dgm:pt modelId="{567A4BC7-C695-3146-A191-D44EA52E0E28}" type="pres">
      <dgm:prSet presAssocID="{A807AEDD-6E11-3442-BE80-0D20CC510370}" presName="c4" presStyleLbl="node1" presStyleIdx="3" presStyleCnt="19"/>
      <dgm:spPr/>
    </dgm:pt>
    <dgm:pt modelId="{C60A969E-C083-F845-9C54-B8093AAD58FF}" type="pres">
      <dgm:prSet presAssocID="{A807AEDD-6E11-3442-BE80-0D20CC510370}" presName="c5" presStyleLbl="node1" presStyleIdx="4" presStyleCnt="19"/>
      <dgm:spPr/>
    </dgm:pt>
    <dgm:pt modelId="{417725CF-D263-7840-967A-3FBF5B14B8DB}" type="pres">
      <dgm:prSet presAssocID="{A807AEDD-6E11-3442-BE80-0D20CC510370}" presName="c6" presStyleLbl="node1" presStyleIdx="5" presStyleCnt="19"/>
      <dgm:spPr/>
    </dgm:pt>
    <dgm:pt modelId="{14B67E87-AC5C-3E4A-A328-A08A722B8CD6}" type="pres">
      <dgm:prSet presAssocID="{A807AEDD-6E11-3442-BE80-0D20CC510370}" presName="c7" presStyleLbl="node1" presStyleIdx="6" presStyleCnt="19"/>
      <dgm:spPr/>
    </dgm:pt>
    <dgm:pt modelId="{793351C9-7948-9F41-A17E-C6AAFED903E1}" type="pres">
      <dgm:prSet presAssocID="{A807AEDD-6E11-3442-BE80-0D20CC510370}" presName="c8" presStyleLbl="node1" presStyleIdx="7" presStyleCnt="19"/>
      <dgm:spPr/>
    </dgm:pt>
    <dgm:pt modelId="{39882E26-7895-824D-8235-15E0924C0613}" type="pres">
      <dgm:prSet presAssocID="{A807AEDD-6E11-3442-BE80-0D20CC510370}" presName="c9" presStyleLbl="node1" presStyleIdx="8" presStyleCnt="19"/>
      <dgm:spPr/>
    </dgm:pt>
    <dgm:pt modelId="{90A2BBAC-0151-BE46-AD52-F23FDDC49BF6}" type="pres">
      <dgm:prSet presAssocID="{A807AEDD-6E11-3442-BE80-0D20CC510370}" presName="c10" presStyleLbl="node1" presStyleIdx="9" presStyleCnt="19"/>
      <dgm:spPr/>
    </dgm:pt>
    <dgm:pt modelId="{F43AABE5-40FE-5E4D-9079-6A9611E99C64}" type="pres">
      <dgm:prSet presAssocID="{A807AEDD-6E11-3442-BE80-0D20CC510370}" presName="c11" presStyleLbl="node1" presStyleIdx="10" presStyleCnt="19"/>
      <dgm:spPr/>
    </dgm:pt>
    <dgm:pt modelId="{811865EA-4888-D447-8BB3-2A819774D318}" type="pres">
      <dgm:prSet presAssocID="{A807AEDD-6E11-3442-BE80-0D20CC510370}" presName="c12" presStyleLbl="node1" presStyleIdx="11" presStyleCnt="19"/>
      <dgm:spPr/>
    </dgm:pt>
    <dgm:pt modelId="{48D4723A-1D26-914E-A819-83583A1E2D10}" type="pres">
      <dgm:prSet presAssocID="{A807AEDD-6E11-3442-BE80-0D20CC510370}" presName="c13" presStyleLbl="node1" presStyleIdx="12" presStyleCnt="19"/>
      <dgm:spPr/>
    </dgm:pt>
    <dgm:pt modelId="{4A667E0A-F62E-D44E-9E1A-899D41CFBE13}" type="pres">
      <dgm:prSet presAssocID="{A807AEDD-6E11-3442-BE80-0D20CC510370}" presName="c14" presStyleLbl="node1" presStyleIdx="13" presStyleCnt="19"/>
      <dgm:spPr/>
    </dgm:pt>
    <dgm:pt modelId="{1A76D339-4125-8C46-8F2D-249F2C7F3722}" type="pres">
      <dgm:prSet presAssocID="{A807AEDD-6E11-3442-BE80-0D20CC510370}" presName="c15" presStyleLbl="node1" presStyleIdx="14" presStyleCnt="19"/>
      <dgm:spPr/>
    </dgm:pt>
    <dgm:pt modelId="{56A9192C-9632-2D4C-9590-FED6D2AE0E46}" type="pres">
      <dgm:prSet presAssocID="{A807AEDD-6E11-3442-BE80-0D20CC510370}" presName="c16" presStyleLbl="node1" presStyleIdx="15" presStyleCnt="19"/>
      <dgm:spPr/>
    </dgm:pt>
    <dgm:pt modelId="{39503E47-7096-2247-A42A-ADBB7FB99450}" type="pres">
      <dgm:prSet presAssocID="{A807AEDD-6E11-3442-BE80-0D20CC510370}" presName="c17" presStyleLbl="node1" presStyleIdx="16" presStyleCnt="19"/>
      <dgm:spPr/>
    </dgm:pt>
    <dgm:pt modelId="{A99141C4-72BC-9849-BB3C-2E962742BF7E}" type="pres">
      <dgm:prSet presAssocID="{A807AEDD-6E11-3442-BE80-0D20CC510370}" presName="c18" presStyleLbl="node1" presStyleIdx="17" presStyleCnt="19"/>
      <dgm:spPr/>
    </dgm:pt>
    <dgm:pt modelId="{DF3C7699-F48E-9C45-9DE3-0FA727A83C9E}" type="pres">
      <dgm:prSet presAssocID="{A0832D40-323C-D34F-BDAA-F26BE46FDBEC}" presName="chevronComposite1" presStyleCnt="0"/>
      <dgm:spPr/>
    </dgm:pt>
    <dgm:pt modelId="{5FD3242A-1B90-0C4E-A976-83674562CCB6}" type="pres">
      <dgm:prSet presAssocID="{A0832D40-323C-D34F-BDAA-F26BE46FDBEC}" presName="chevron1" presStyleLbl="sibTrans2D1" presStyleIdx="0" presStyleCnt="2"/>
      <dgm:spPr/>
    </dgm:pt>
    <dgm:pt modelId="{B7C7D160-BA99-2F4B-9F74-E364DBF4481C}" type="pres">
      <dgm:prSet presAssocID="{A0832D40-323C-D34F-BDAA-F26BE46FDBEC}" presName="spChevron1" presStyleCnt="0"/>
      <dgm:spPr/>
    </dgm:pt>
    <dgm:pt modelId="{2BF22A5F-09F1-9844-9707-FC84EA2D427A}" type="pres">
      <dgm:prSet presAssocID="{A0832D40-323C-D34F-BDAA-F26BE46FDBEC}" presName="overlap" presStyleCnt="0"/>
      <dgm:spPr/>
    </dgm:pt>
    <dgm:pt modelId="{E46CE96D-B948-2849-96F2-1EAAE4E2602E}" type="pres">
      <dgm:prSet presAssocID="{A0832D40-323C-D34F-BDAA-F26BE46FDBEC}" presName="chevronComposite2" presStyleCnt="0"/>
      <dgm:spPr/>
    </dgm:pt>
    <dgm:pt modelId="{40A0DF44-DA25-9046-AAF8-894C90D3FBC4}" type="pres">
      <dgm:prSet presAssocID="{A0832D40-323C-D34F-BDAA-F26BE46FDBEC}" presName="chevron2" presStyleLbl="sibTrans2D1" presStyleIdx="1" presStyleCnt="2"/>
      <dgm:spPr/>
    </dgm:pt>
    <dgm:pt modelId="{90D85110-3C6E-E44D-9FD4-9291A7AD94E1}" type="pres">
      <dgm:prSet presAssocID="{A0832D40-323C-D34F-BDAA-F26BE46FDBEC}" presName="spChevron2" presStyleCnt="0"/>
      <dgm:spPr/>
    </dgm:pt>
    <dgm:pt modelId="{D78C53F1-0A07-2246-9E08-8E69D0615CB8}" type="pres">
      <dgm:prSet presAssocID="{2D2F2862-1821-9D49-BCA4-9840006570B3}" presName="last" presStyleCnt="0"/>
      <dgm:spPr/>
    </dgm:pt>
    <dgm:pt modelId="{4DE1B816-0121-B54E-9A99-C15BBF399597}" type="pres">
      <dgm:prSet presAssocID="{2D2F2862-1821-9D49-BCA4-9840006570B3}" presName="circleTx" presStyleLbl="node1" presStyleIdx="18" presStyleCnt="19"/>
      <dgm:spPr/>
      <dgm:t>
        <a:bodyPr/>
        <a:lstStyle/>
        <a:p>
          <a:endParaRPr lang="en-US"/>
        </a:p>
      </dgm:t>
    </dgm:pt>
    <dgm:pt modelId="{236BEA31-8DAE-674F-A8A5-467ADD175345}" type="pres">
      <dgm:prSet presAssocID="{2D2F2862-1821-9D49-BCA4-9840006570B3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273EB-03BF-5647-95A2-6699A110B832}" type="pres">
      <dgm:prSet presAssocID="{2D2F2862-1821-9D49-BCA4-9840006570B3}" presName="spN" presStyleCnt="0"/>
      <dgm:spPr/>
    </dgm:pt>
  </dgm:ptLst>
  <dgm:cxnLst>
    <dgm:cxn modelId="{888B1B77-147E-D14B-9754-06A7DA8EE18A}" srcId="{043DF868-1964-7046-9D58-B904C77A3143}" destId="{A807AEDD-6E11-3442-BE80-0D20CC510370}" srcOrd="0" destOrd="0" parTransId="{4C3F31B9-B828-CB4B-914C-5AC5EC6FCFB9}" sibTransId="{A0832D40-323C-D34F-BDAA-F26BE46FDBEC}"/>
    <dgm:cxn modelId="{6C75C340-D20E-1A46-A86D-4BFF11A86BA0}" type="presOf" srcId="{C9255FDA-BBCD-3146-8A8A-D768F13EF1FA}" destId="{83B0CCC0-30FA-EA4C-BEAD-D20F8F6F6041}" srcOrd="0" destOrd="0" presId="urn:microsoft.com/office/officeart/2009/3/layout/RandomtoResultProcess"/>
    <dgm:cxn modelId="{3AE24B3B-C8F0-124B-BF1D-D85C01DA5747}" srcId="{2D2F2862-1821-9D49-BCA4-9840006570B3}" destId="{AD9A8E64-5E7F-7343-9EC1-0E56234CC1C2}" srcOrd="0" destOrd="0" parTransId="{7EA4191B-F658-AC4F-9C36-7FF11E95C610}" sibTransId="{F72A9647-7508-6E49-9FFF-9B56CC0B84A9}"/>
    <dgm:cxn modelId="{4802B694-0F98-D844-8E16-476FC98970BC}" type="presOf" srcId="{2D2F2862-1821-9D49-BCA4-9840006570B3}" destId="{4DE1B816-0121-B54E-9A99-C15BBF399597}" srcOrd="0" destOrd="0" presId="urn:microsoft.com/office/officeart/2009/3/layout/RandomtoResultProcess"/>
    <dgm:cxn modelId="{CFF64791-0F8B-8B4D-A5CE-62549D996D03}" type="presOf" srcId="{043DF868-1964-7046-9D58-B904C77A3143}" destId="{30534CCB-DC28-8A40-B21A-1455A055FF17}" srcOrd="0" destOrd="0" presId="urn:microsoft.com/office/officeart/2009/3/layout/RandomtoResultProcess"/>
    <dgm:cxn modelId="{F56F20AD-2865-324D-B05E-2502D73F02CC}" type="presOf" srcId="{AD9A8E64-5E7F-7343-9EC1-0E56234CC1C2}" destId="{236BEA31-8DAE-674F-A8A5-467ADD175345}" srcOrd="0" destOrd="0" presId="urn:microsoft.com/office/officeart/2009/3/layout/RandomtoResultProcess"/>
    <dgm:cxn modelId="{84762949-CA25-D84C-8DDD-9856FCB0E6D2}" type="presOf" srcId="{A807AEDD-6E11-3442-BE80-0D20CC510370}" destId="{6C556127-1C9E-8145-8770-79936A4B4B93}" srcOrd="0" destOrd="0" presId="urn:microsoft.com/office/officeart/2009/3/layout/RandomtoResultProcess"/>
    <dgm:cxn modelId="{B552EB4C-5440-4545-81C4-192E3785614B}" srcId="{A807AEDD-6E11-3442-BE80-0D20CC510370}" destId="{C9255FDA-BBCD-3146-8A8A-D768F13EF1FA}" srcOrd="0" destOrd="0" parTransId="{B46C664D-E1CB-E345-8721-FF9BD87DA89A}" sibTransId="{366EE12D-E204-D744-9B3D-F4913A471D95}"/>
    <dgm:cxn modelId="{C2E6B359-A1D1-9042-8F05-8B31FC6999D5}" srcId="{043DF868-1964-7046-9D58-B904C77A3143}" destId="{2D2F2862-1821-9D49-BCA4-9840006570B3}" srcOrd="1" destOrd="0" parTransId="{56FFD8B3-924E-9547-B20B-8A59DA5DA809}" sibTransId="{BE5B75DD-2E24-004B-A302-25DCD4AD7E6A}"/>
    <dgm:cxn modelId="{1E1E8C76-3B30-4041-B732-85CD71F830BB}" type="presParOf" srcId="{30534CCB-DC28-8A40-B21A-1455A055FF17}" destId="{13D234D2-429E-3448-8C98-636231A2F574}" srcOrd="0" destOrd="0" presId="urn:microsoft.com/office/officeart/2009/3/layout/RandomtoResultProcess"/>
    <dgm:cxn modelId="{5DA3B8B0-BD65-3C4B-993A-773A591233C9}" type="presParOf" srcId="{13D234D2-429E-3448-8C98-636231A2F574}" destId="{6C556127-1C9E-8145-8770-79936A4B4B93}" srcOrd="0" destOrd="0" presId="urn:microsoft.com/office/officeart/2009/3/layout/RandomtoResultProcess"/>
    <dgm:cxn modelId="{A9C741AC-7F14-0347-830F-6E3D2031EA00}" type="presParOf" srcId="{13D234D2-429E-3448-8C98-636231A2F574}" destId="{83B0CCC0-30FA-EA4C-BEAD-D20F8F6F6041}" srcOrd="1" destOrd="0" presId="urn:microsoft.com/office/officeart/2009/3/layout/RandomtoResultProcess"/>
    <dgm:cxn modelId="{C6075F47-374E-C64F-9B52-0B447BBA27BF}" type="presParOf" srcId="{13D234D2-429E-3448-8C98-636231A2F574}" destId="{5DA94B86-224B-F749-A5F9-57BD3D342D32}" srcOrd="2" destOrd="0" presId="urn:microsoft.com/office/officeart/2009/3/layout/RandomtoResultProcess"/>
    <dgm:cxn modelId="{C132D174-A0D1-D94D-9584-A6B117788AE9}" type="presParOf" srcId="{13D234D2-429E-3448-8C98-636231A2F574}" destId="{B3358FEB-CC8D-A148-951F-8AE7263D4398}" srcOrd="3" destOrd="0" presId="urn:microsoft.com/office/officeart/2009/3/layout/RandomtoResultProcess"/>
    <dgm:cxn modelId="{49E34793-4328-AB46-8080-4D2CC57A4482}" type="presParOf" srcId="{13D234D2-429E-3448-8C98-636231A2F574}" destId="{F3502069-5911-A74A-A31E-936F9C37B46A}" srcOrd="4" destOrd="0" presId="urn:microsoft.com/office/officeart/2009/3/layout/RandomtoResultProcess"/>
    <dgm:cxn modelId="{3EECF54D-53FD-0249-AAF4-5C518CB84D09}" type="presParOf" srcId="{13D234D2-429E-3448-8C98-636231A2F574}" destId="{567A4BC7-C695-3146-A191-D44EA52E0E28}" srcOrd="5" destOrd="0" presId="urn:microsoft.com/office/officeart/2009/3/layout/RandomtoResultProcess"/>
    <dgm:cxn modelId="{DD31508C-582B-284F-B071-59D7B798EACE}" type="presParOf" srcId="{13D234D2-429E-3448-8C98-636231A2F574}" destId="{C60A969E-C083-F845-9C54-B8093AAD58FF}" srcOrd="6" destOrd="0" presId="urn:microsoft.com/office/officeart/2009/3/layout/RandomtoResultProcess"/>
    <dgm:cxn modelId="{616E50B8-54C4-8A47-AADA-E6DDABFE5691}" type="presParOf" srcId="{13D234D2-429E-3448-8C98-636231A2F574}" destId="{417725CF-D263-7840-967A-3FBF5B14B8DB}" srcOrd="7" destOrd="0" presId="urn:microsoft.com/office/officeart/2009/3/layout/RandomtoResultProcess"/>
    <dgm:cxn modelId="{8F3E883E-60BC-F348-9052-0A773B2AE547}" type="presParOf" srcId="{13D234D2-429E-3448-8C98-636231A2F574}" destId="{14B67E87-AC5C-3E4A-A328-A08A722B8CD6}" srcOrd="8" destOrd="0" presId="urn:microsoft.com/office/officeart/2009/3/layout/RandomtoResultProcess"/>
    <dgm:cxn modelId="{55FAA8CC-ABE2-C540-9E6F-FB3BAEDFBB5B}" type="presParOf" srcId="{13D234D2-429E-3448-8C98-636231A2F574}" destId="{793351C9-7948-9F41-A17E-C6AAFED903E1}" srcOrd="9" destOrd="0" presId="urn:microsoft.com/office/officeart/2009/3/layout/RandomtoResultProcess"/>
    <dgm:cxn modelId="{A5F04638-FC2E-CA40-B560-147B97D78840}" type="presParOf" srcId="{13D234D2-429E-3448-8C98-636231A2F574}" destId="{39882E26-7895-824D-8235-15E0924C0613}" srcOrd="10" destOrd="0" presId="urn:microsoft.com/office/officeart/2009/3/layout/RandomtoResultProcess"/>
    <dgm:cxn modelId="{7155217E-D85D-4C4F-B587-02128AEBF58B}" type="presParOf" srcId="{13D234D2-429E-3448-8C98-636231A2F574}" destId="{90A2BBAC-0151-BE46-AD52-F23FDDC49BF6}" srcOrd="11" destOrd="0" presId="urn:microsoft.com/office/officeart/2009/3/layout/RandomtoResultProcess"/>
    <dgm:cxn modelId="{C8F57831-F0DD-1744-88E9-DD72A0AE9199}" type="presParOf" srcId="{13D234D2-429E-3448-8C98-636231A2F574}" destId="{F43AABE5-40FE-5E4D-9079-6A9611E99C64}" srcOrd="12" destOrd="0" presId="urn:microsoft.com/office/officeart/2009/3/layout/RandomtoResultProcess"/>
    <dgm:cxn modelId="{72F22080-D94E-8547-B9FE-2DB4D6400F92}" type="presParOf" srcId="{13D234D2-429E-3448-8C98-636231A2F574}" destId="{811865EA-4888-D447-8BB3-2A819774D318}" srcOrd="13" destOrd="0" presId="urn:microsoft.com/office/officeart/2009/3/layout/RandomtoResultProcess"/>
    <dgm:cxn modelId="{435116E5-1FB5-6C43-B437-342880ACCB15}" type="presParOf" srcId="{13D234D2-429E-3448-8C98-636231A2F574}" destId="{48D4723A-1D26-914E-A819-83583A1E2D10}" srcOrd="14" destOrd="0" presId="urn:microsoft.com/office/officeart/2009/3/layout/RandomtoResultProcess"/>
    <dgm:cxn modelId="{A4E5C9D0-D733-F44E-AB93-C91C82383F7A}" type="presParOf" srcId="{13D234D2-429E-3448-8C98-636231A2F574}" destId="{4A667E0A-F62E-D44E-9E1A-899D41CFBE13}" srcOrd="15" destOrd="0" presId="urn:microsoft.com/office/officeart/2009/3/layout/RandomtoResultProcess"/>
    <dgm:cxn modelId="{DAE42826-F823-8547-B4F6-57EB3E012B2E}" type="presParOf" srcId="{13D234D2-429E-3448-8C98-636231A2F574}" destId="{1A76D339-4125-8C46-8F2D-249F2C7F3722}" srcOrd="16" destOrd="0" presId="urn:microsoft.com/office/officeart/2009/3/layout/RandomtoResultProcess"/>
    <dgm:cxn modelId="{BCD97842-6BF1-E248-85AA-57B16D34358D}" type="presParOf" srcId="{13D234D2-429E-3448-8C98-636231A2F574}" destId="{56A9192C-9632-2D4C-9590-FED6D2AE0E46}" srcOrd="17" destOrd="0" presId="urn:microsoft.com/office/officeart/2009/3/layout/RandomtoResultProcess"/>
    <dgm:cxn modelId="{BEF02953-3E16-184B-8C58-C27BF10BA1AA}" type="presParOf" srcId="{13D234D2-429E-3448-8C98-636231A2F574}" destId="{39503E47-7096-2247-A42A-ADBB7FB99450}" srcOrd="18" destOrd="0" presId="urn:microsoft.com/office/officeart/2009/3/layout/RandomtoResultProcess"/>
    <dgm:cxn modelId="{0672AF15-3BAD-EC4A-8978-D394C875B53C}" type="presParOf" srcId="{13D234D2-429E-3448-8C98-636231A2F574}" destId="{A99141C4-72BC-9849-BB3C-2E962742BF7E}" srcOrd="19" destOrd="0" presId="urn:microsoft.com/office/officeart/2009/3/layout/RandomtoResultProcess"/>
    <dgm:cxn modelId="{75708FF3-6412-2640-B295-8055BD1D9AC7}" type="presParOf" srcId="{30534CCB-DC28-8A40-B21A-1455A055FF17}" destId="{DF3C7699-F48E-9C45-9DE3-0FA727A83C9E}" srcOrd="1" destOrd="0" presId="urn:microsoft.com/office/officeart/2009/3/layout/RandomtoResultProcess"/>
    <dgm:cxn modelId="{56E3A039-B5CE-1348-9CD1-F1E7A8411420}" type="presParOf" srcId="{DF3C7699-F48E-9C45-9DE3-0FA727A83C9E}" destId="{5FD3242A-1B90-0C4E-A976-83674562CCB6}" srcOrd="0" destOrd="0" presId="urn:microsoft.com/office/officeart/2009/3/layout/RandomtoResultProcess"/>
    <dgm:cxn modelId="{02CD3D63-ABE9-0040-A4FB-6E4755AF3F0F}" type="presParOf" srcId="{DF3C7699-F48E-9C45-9DE3-0FA727A83C9E}" destId="{B7C7D160-BA99-2F4B-9F74-E364DBF4481C}" srcOrd="1" destOrd="0" presId="urn:microsoft.com/office/officeart/2009/3/layout/RandomtoResultProcess"/>
    <dgm:cxn modelId="{49E40EDF-4498-6D42-8106-4F25B4310DFD}" type="presParOf" srcId="{30534CCB-DC28-8A40-B21A-1455A055FF17}" destId="{2BF22A5F-09F1-9844-9707-FC84EA2D427A}" srcOrd="2" destOrd="0" presId="urn:microsoft.com/office/officeart/2009/3/layout/RandomtoResultProcess"/>
    <dgm:cxn modelId="{4FDCD73B-E1E1-D047-8956-1FCC782764BB}" type="presParOf" srcId="{30534CCB-DC28-8A40-B21A-1455A055FF17}" destId="{E46CE96D-B948-2849-96F2-1EAAE4E2602E}" srcOrd="3" destOrd="0" presId="urn:microsoft.com/office/officeart/2009/3/layout/RandomtoResultProcess"/>
    <dgm:cxn modelId="{F99A002C-B1ED-134B-B319-0755FA40195E}" type="presParOf" srcId="{E46CE96D-B948-2849-96F2-1EAAE4E2602E}" destId="{40A0DF44-DA25-9046-AAF8-894C90D3FBC4}" srcOrd="0" destOrd="0" presId="urn:microsoft.com/office/officeart/2009/3/layout/RandomtoResultProcess"/>
    <dgm:cxn modelId="{3DE6A966-FD9C-744C-BA72-4E88FD99B9A9}" type="presParOf" srcId="{E46CE96D-B948-2849-96F2-1EAAE4E2602E}" destId="{90D85110-3C6E-E44D-9FD4-9291A7AD94E1}" srcOrd="1" destOrd="0" presId="urn:microsoft.com/office/officeart/2009/3/layout/RandomtoResultProcess"/>
    <dgm:cxn modelId="{6239C44F-91AB-EA46-A836-61A462346E75}" type="presParOf" srcId="{30534CCB-DC28-8A40-B21A-1455A055FF17}" destId="{D78C53F1-0A07-2246-9E08-8E69D0615CB8}" srcOrd="4" destOrd="0" presId="urn:microsoft.com/office/officeart/2009/3/layout/RandomtoResultProcess"/>
    <dgm:cxn modelId="{93FAA85D-93FE-8D45-8FC3-61E578BC264B}" type="presParOf" srcId="{D78C53F1-0A07-2246-9E08-8E69D0615CB8}" destId="{4DE1B816-0121-B54E-9A99-C15BBF399597}" srcOrd="0" destOrd="0" presId="urn:microsoft.com/office/officeart/2009/3/layout/RandomtoResultProcess"/>
    <dgm:cxn modelId="{D4374182-0A5B-B143-B448-E855CBE40CA5}" type="presParOf" srcId="{D78C53F1-0A07-2246-9E08-8E69D0615CB8}" destId="{236BEA31-8DAE-674F-A8A5-467ADD175345}" srcOrd="1" destOrd="0" presId="urn:microsoft.com/office/officeart/2009/3/layout/RandomtoResultProcess"/>
    <dgm:cxn modelId="{BD6BA78C-8137-6640-B0F4-F723E73A280D}" type="presParOf" srcId="{D78C53F1-0A07-2246-9E08-8E69D0615CB8}" destId="{894273EB-03BF-5647-95A2-6699A110B83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6127-1C9E-8145-8770-79936A4B4B93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Scattered</a:t>
          </a:r>
          <a:r>
            <a:rPr lang="en-US" sz="2300" kern="1200" baseline="0" dirty="0" smtClean="0"/>
            <a:t> activities</a:t>
          </a:r>
          <a:endParaRPr lang="en-US" sz="2300" kern="1200" dirty="0"/>
        </a:p>
      </dsp:txBody>
      <dsp:txXfrm>
        <a:off x="146796" y="985004"/>
        <a:ext cx="2190499" cy="721869"/>
      </dsp:txXfrm>
    </dsp:sp>
    <dsp:sp modelId="{83B0CCC0-30FA-EA4C-BEAD-D20F8F6F6041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Job 1</a:t>
          </a:r>
          <a:endParaRPr lang="en-US" sz="6500" kern="1200" dirty="0"/>
        </a:p>
      </dsp:txBody>
      <dsp:txXfrm>
        <a:off x="146796" y="2507178"/>
        <a:ext cx="2190499" cy="1352430"/>
      </dsp:txXfrm>
    </dsp:sp>
    <dsp:sp modelId="{5DA94B86-224B-F749-A5F9-57BD3D342D32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58FEB-CC8D-A148-951F-8AE7263D4398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02069-5911-A74A-A31E-936F9C37B46A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A4BC7-C695-3146-A191-D44EA52E0E28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A969E-C083-F845-9C54-B8093AAD58FF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7725CF-D263-7840-967A-3FBF5B14B8DB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7E87-AC5C-3E4A-A328-A08A722B8CD6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351C9-7948-9F41-A17E-C6AAFED903E1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82E26-7895-824D-8235-15E0924C0613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2BBAC-0151-BE46-AD52-F23FDDC49BF6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AABE5-40FE-5E4D-9079-6A9611E99C64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865EA-4888-D447-8BB3-2A819774D318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4723A-1D26-914E-A819-83583A1E2D10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67E0A-F62E-D44E-9E1A-899D41CFBE13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6D339-4125-8C46-8F2D-249F2C7F3722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9192C-9632-2D4C-9590-FED6D2AE0E46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03E47-7096-2247-A42A-ADBB7FB99450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141C4-72BC-9849-BB3C-2E962742BF7E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3242A-1B90-0C4E-A976-83674562CCB6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0DF44-DA25-9046-AAF8-894C90D3FBC4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1B816-0121-B54E-9A99-C15BBF399597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Careers strategy</a:t>
          </a:r>
          <a:endParaRPr lang="en-US" sz="2300" kern="1200" dirty="0"/>
        </a:p>
      </dsp:txBody>
      <dsp:txXfrm>
        <a:off x="4318016" y="733986"/>
        <a:ext cx="1318161" cy="1318161"/>
      </dsp:txXfrm>
    </dsp:sp>
    <dsp:sp modelId="{236BEA31-8DAE-674F-A8A5-467ADD175345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Job 2</a:t>
          </a:r>
          <a:endParaRPr lang="en-US" sz="6500" kern="1200" dirty="0"/>
        </a:p>
      </dsp:txBody>
      <dsp:txXfrm>
        <a:off x="3880531" y="2507178"/>
        <a:ext cx="2193131" cy="135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E312-E5A9-4F4C-872A-9C04BDCFB29D}" type="datetimeFigureOut">
              <a:rPr lang="en-US" smtClean="0"/>
              <a:pPr/>
              <a:t>23/02/16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40F23-BF99-BA4A-B5E8-D70F8882F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07D4-6322-004F-8C50-64C79BC21FE1}" type="datetimeFigureOut">
              <a:rPr lang="en-US" smtClean="0"/>
              <a:pPr/>
              <a:t>23/02/16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4F3A-A651-9E40-B9CC-AC4F31FFF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Libbi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Johnson (mentoring coordinator)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of</a:t>
            </a:r>
            <a:r>
              <a:rPr lang="en-US" baseline="0" dirty="0" smtClean="0"/>
              <a:t> respondents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% of</a:t>
            </a:r>
            <a:r>
              <a:rPr lang="en-US" baseline="0" dirty="0" smtClean="0"/>
              <a:t> respondents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% of</a:t>
            </a:r>
            <a:r>
              <a:rPr lang="en-US" baseline="0" dirty="0" smtClean="0"/>
              <a:t> respondents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% of</a:t>
            </a:r>
            <a:r>
              <a:rPr lang="en-US" baseline="0" dirty="0" smtClean="0"/>
              <a:t> respondents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2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0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9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as a number of representatives from committees are new!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19B2-6103-CE44-8E01-83C3AAA27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is a signatory</a:t>
            </a:r>
            <a:r>
              <a:rPr lang="en-US" baseline="0" dirty="0" smtClean="0"/>
              <a:t> of the concordat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4F3A-A651-9E40-B9CC-AC4F31FFF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1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0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4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D08F-1D7F-4458-9D5F-77DEE8B98210}" type="datetimeFigureOut">
              <a:rPr lang="en-GB" smtClean="0"/>
              <a:pPr/>
              <a:t>23/02/16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EBAA-215B-4023-A348-461FD1768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hyperlink" Target="http://www.pdoc.cam.ac.uk/dpccn/ConcordatHRexcelle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r.admin.cam.ac.uk/policies-procedures/staff-review-and-development/career-management-processes-guidance-contrac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hr.admin.cam.ac.uk/pay-benefits/pay-and-reward/reward-policies/reward-schemes/contribution-increment-scheme-researcher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opda.cam.ac.uk/whileincambridge/mentor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www.vitae.ac.uk/researchers-professional-developmen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researcher-careers/career-management-for-researchers" TargetMode="External"/><Relationship Id="rId4" Type="http://schemas.openxmlformats.org/officeDocument/2006/relationships/hyperlink" Target="https://www.vitae.ac.uk/doing-research/supervising-a-doctorat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tae.ac.uk/researchers-professional-development/professional-development-planning-for-researchers-online-course-pdp-r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oc.cam.ac.uk/dpccn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CCN_log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4"/>
            <a:ext cx="4896544" cy="5108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965" y="5735578"/>
            <a:ext cx="5241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Wednesday 17 February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4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6192688" cy="4637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“Concordat to support the career development of researchers”</a:t>
            </a:r>
            <a:endParaRPr lang="en-US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Principle 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/>
              <a:t>Researchers are equipped and supported to be adaptable and flexible in an increasingly diverse, mobile, global research environment.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Principle 4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/>
              <a:t>The importance of researchers’ personal and career development, and lifelong learning, is clearly </a:t>
            </a:r>
            <a:r>
              <a:rPr lang="en-US" sz="2400" dirty="0" err="1"/>
              <a:t>recognised</a:t>
            </a:r>
            <a:r>
              <a:rPr lang="en-US" sz="2400" dirty="0"/>
              <a:t> and promoted at all stages of their career.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Principle 5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/>
              <a:t>Individual researchers share the responsibility for and need to pro-actively engage in their own personal and career development, and lifelong learning.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5" descr="569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38" y="1557338"/>
            <a:ext cx="22161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r-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488" y="4652963"/>
            <a:ext cx="2159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63093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http://www.pdoc.cam.ac.uk/dpccn/ConcordatHRexcellence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Review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44016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500" dirty="0" smtClean="0"/>
              <a:t>Autumn 2014 DPCCN formed a working group on SRD.  Two main findings</a:t>
            </a:r>
            <a:endParaRPr lang="en-US" sz="55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5500" i="1" dirty="0" smtClean="0"/>
              <a:t>The purpose of SRD was misunderstood by both line manager and postdoc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5500" i="1" dirty="0" smtClean="0"/>
              <a:t>Desire </a:t>
            </a:r>
            <a:r>
              <a:rPr lang="en-US" sz="5500" i="1" dirty="0"/>
              <a:t>to increase participation rates (on-line system could improve the administration</a:t>
            </a:r>
            <a:r>
              <a:rPr lang="en-US" sz="5500" i="1" dirty="0" smtClean="0"/>
              <a:t>)</a:t>
            </a:r>
            <a:endParaRPr lang="en-US" sz="55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96952"/>
            <a:ext cx="7848872" cy="391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Outcomes: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- HR </a:t>
            </a:r>
            <a:r>
              <a:rPr lang="en-US" dirty="0"/>
              <a:t>have now published some postdoc guidance on the HR website ‘Career Management Processes: Guidance for Contract Research Staff’</a:t>
            </a:r>
            <a:br>
              <a:rPr lang="en-US" dirty="0"/>
            </a:br>
            <a:r>
              <a:rPr lang="en-US" dirty="0" smtClean="0"/>
              <a:t>- New </a:t>
            </a:r>
            <a:r>
              <a:rPr lang="en-US" dirty="0"/>
              <a:t>online SRD system has been rolled out in Autumn 2015.  Postdocs involved in user testing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Find out more:</a:t>
            </a:r>
          </a:p>
          <a:p>
            <a:pPr>
              <a:lnSpc>
                <a:spcPct val="120000"/>
              </a:lnSpc>
            </a:pPr>
            <a:r>
              <a:rPr lang="en-US" dirty="0"/>
              <a:t>HR will run an information session for DPCCN on Friday 4 March 2016 </a:t>
            </a:r>
            <a:r>
              <a:rPr lang="en-US" dirty="0" smtClean="0"/>
              <a:t>1-2 pm </a:t>
            </a:r>
            <a:r>
              <a:rPr lang="en-US" dirty="0"/>
              <a:t>in the Postdoc Centre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hlinkClick r:id="rId3"/>
              </a:rPr>
              <a:t>http://</a:t>
            </a:r>
            <a:r>
              <a:rPr lang="en-US" b="1" dirty="0" err="1">
                <a:hlinkClick r:id="rId3"/>
              </a:rPr>
              <a:t>www.hr.admin.cam.ac.uk</a:t>
            </a:r>
            <a:r>
              <a:rPr lang="en-US" b="1" dirty="0">
                <a:hlinkClick r:id="rId3"/>
              </a:rPr>
              <a:t>/policies-procedures/staff-review-and-development/career-management-processes-guidance-contrac</a:t>
            </a:r>
            <a:r>
              <a:rPr lang="en-US" dirty="0">
                <a:hlinkClick r:id="rId3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 Increment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Termly exercise for contract research staff.  All postdocs employed by the University of Cambridge should receive the information each term </a:t>
            </a:r>
            <a:r>
              <a:rPr lang="en-US" b="1" dirty="0">
                <a:solidFill>
                  <a:srgbClr val="FF0000"/>
                </a:solidFill>
              </a:rPr>
              <a:t>BUT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(1) It applies to employees of the University of Cambridge.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(2) Your PI / department will need to confirm availability of funding for the increment rise.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 the last 5 years there have been 963 successful applications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Grade 7 – 629 successful applications (149 in 2015)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Grade 9 – 188 </a:t>
            </a:r>
            <a:r>
              <a:rPr lang="en-US" dirty="0"/>
              <a:t>successful </a:t>
            </a:r>
            <a:r>
              <a:rPr lang="en-US" dirty="0" smtClean="0"/>
              <a:t>applications (46 in 2015)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This term’s scheme is now open with effect from 1 April (deadline 18 March).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err="1">
                <a:hlinkClick r:id="rId3"/>
              </a:rPr>
              <a:t>www.hr.admin.cam.ac.uk</a:t>
            </a:r>
            <a:r>
              <a:rPr lang="en-US" b="1" dirty="0">
                <a:hlinkClick r:id="rId3"/>
              </a:rPr>
              <a:t>/pay-benefits/pay-and-reward/reward-policies/reward-schemes/contribution-increment-scheme-researchers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15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Partner departments: </a:t>
            </a:r>
            <a:br>
              <a:rPr lang="en-US" b="1" dirty="0" smtClean="0"/>
            </a:br>
            <a:r>
              <a:rPr lang="en-US" dirty="0" smtClean="0"/>
              <a:t>Vet School, Chemical Engineering, and the Clinical School.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Work plan: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 smtClean="0"/>
              <a:t>Current:</a:t>
            </a:r>
            <a:r>
              <a:rPr lang="en-US" dirty="0" smtClean="0">
                <a:solidFill>
                  <a:srgbClr val="000090"/>
                </a:solidFill>
              </a:rPr>
              <a:t>	</a:t>
            </a:r>
            <a:r>
              <a:rPr lang="en-US" dirty="0" smtClean="0"/>
              <a:t>Building a mentor pool in the partner departments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 smtClean="0"/>
              <a:t>March: 	Matching of postdocs in partner departments.</a:t>
            </a:r>
          </a:p>
          <a:p>
            <a:pPr marL="0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dirty="0" smtClean="0"/>
              <a:t>May/June: 	Application and matching of mentoring for </a:t>
            </a:r>
            <a:br>
              <a:rPr lang="en-US" dirty="0" smtClean="0"/>
            </a:br>
            <a:r>
              <a:rPr lang="en-US" dirty="0" smtClean="0"/>
              <a:t>	postdoctoral community (outside of partner </a:t>
            </a:r>
            <a:r>
              <a:rPr lang="en-US" dirty="0" err="1" smtClean="0"/>
              <a:t>depts</a:t>
            </a:r>
            <a:r>
              <a:rPr lang="en-US" dirty="0" smtClean="0"/>
              <a:t>). </a:t>
            </a:r>
          </a:p>
          <a:p>
            <a:pPr marL="1771650" lvl="4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sz="2600" dirty="0" smtClean="0"/>
              <a:t>first come, first serve basis.</a:t>
            </a:r>
          </a:p>
          <a:p>
            <a:pPr marL="1771650" lvl="4" indent="0">
              <a:lnSpc>
                <a:spcPct val="120000"/>
              </a:lnSpc>
              <a:buNone/>
              <a:tabLst>
                <a:tab pos="1524000" algn="l"/>
              </a:tabLst>
            </a:pPr>
            <a:r>
              <a:rPr lang="en-US" sz="2600" dirty="0" smtClean="0"/>
              <a:t>training is mandatory (mentors will also receive training)</a:t>
            </a:r>
          </a:p>
          <a:p>
            <a:pPr marL="400050" lvl="1" indent="0">
              <a:lnSpc>
                <a:spcPct val="120000"/>
              </a:lnSpc>
              <a:buNone/>
              <a:tabLst>
                <a:tab pos="1252538" algn="l"/>
              </a:tabLst>
            </a:pPr>
            <a:r>
              <a:rPr lang="en-US" i="1" dirty="0" smtClean="0"/>
              <a:t>Note:  Minimum contract time has been reduced to 18 months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Input from DPCCN: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Mentor recommendations (will be treated as anonymous) both within partner departments and other departments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hlinkClick r:id="rId3"/>
              </a:rPr>
              <a:t>http://</a:t>
            </a:r>
            <a:r>
              <a:rPr lang="en-US" b="1" dirty="0" err="1">
                <a:hlinkClick r:id="rId3"/>
              </a:rPr>
              <a:t>www.opda.cam.ac.uk</a:t>
            </a:r>
            <a:r>
              <a:rPr lang="en-US" b="1" dirty="0">
                <a:hlinkClick r:id="rId3"/>
              </a:rPr>
              <a:t>/</a:t>
            </a:r>
            <a:r>
              <a:rPr lang="en-US" b="1" dirty="0" err="1">
                <a:hlinkClick r:id="rId3"/>
              </a:rPr>
              <a:t>whileincambridge</a:t>
            </a:r>
            <a:r>
              <a:rPr lang="en-US" b="1" dirty="0">
                <a:hlinkClick r:id="rId3"/>
              </a:rPr>
              <a:t>/mentoring</a:t>
            </a:r>
            <a:endParaRPr lang="en-US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 smtClean="0"/>
              <a:t>October 2015</a:t>
            </a:r>
          </a:p>
          <a:p>
            <a:pPr marL="0" indent="0">
              <a:buNone/>
            </a:pPr>
            <a:r>
              <a:rPr lang="en-US" sz="1900" dirty="0" smtClean="0"/>
              <a:t>DPCCN drafted a paper about engagement with Research Development (</a:t>
            </a:r>
            <a:r>
              <a:rPr lang="en-US" sz="1900" b="1" dirty="0" smtClean="0"/>
              <a:t>RD</a:t>
            </a:r>
            <a:r>
              <a:rPr lang="en-US" sz="1900" dirty="0" smtClean="0"/>
              <a:t>)</a:t>
            </a:r>
          </a:p>
          <a:p>
            <a:r>
              <a:rPr lang="en-US" sz="1900" dirty="0" smtClean="0"/>
              <a:t>Paper well received by RD project officer</a:t>
            </a:r>
          </a:p>
          <a:p>
            <a:r>
              <a:rPr lang="en-US" sz="1900" dirty="0" smtClean="0"/>
              <a:t>Findings consistent with RD review phase I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 smtClean="0"/>
              <a:t>Updates:</a:t>
            </a:r>
          </a:p>
          <a:p>
            <a:r>
              <a:rPr lang="en-US" sz="1900" dirty="0"/>
              <a:t>RD review phase II – RD provision by Schools</a:t>
            </a:r>
            <a:endParaRPr lang="en-US" sz="1900" dirty="0" smtClean="0"/>
          </a:p>
          <a:p>
            <a:r>
              <a:rPr lang="en-US" sz="1900" dirty="0" smtClean="0"/>
              <a:t>RD online log facility under development (launch Autumn 2016)</a:t>
            </a:r>
          </a:p>
          <a:p>
            <a:pPr lvl="1"/>
            <a:r>
              <a:rPr lang="en-US" sz="1800" dirty="0" smtClean="0"/>
              <a:t>Show range of education on offer</a:t>
            </a:r>
          </a:p>
          <a:p>
            <a:pPr lvl="1"/>
            <a:r>
              <a:rPr lang="en-US" sz="1800" dirty="0" smtClean="0"/>
              <a:t>Encourage participation in each broad area</a:t>
            </a:r>
          </a:p>
          <a:p>
            <a:pPr lvl="1"/>
            <a:r>
              <a:rPr lang="en-US" sz="1800" dirty="0" smtClean="0"/>
              <a:t>Logging facility for transcript printing</a:t>
            </a:r>
          </a:p>
          <a:p>
            <a:pPr marL="40005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99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Strategic Career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Ownership and responsibility is with the Postdoc</a:t>
            </a:r>
          </a:p>
          <a:p>
            <a:endParaRPr lang="en-US" dirty="0" smtClean="0"/>
          </a:p>
          <a:p>
            <a:r>
              <a:rPr lang="en-US" dirty="0" smtClean="0"/>
              <a:t>Wealth of central University training, resources and opportunities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 </a:t>
            </a:r>
            <a:r>
              <a:rPr lang="en-US" dirty="0" smtClean="0">
                <a:solidFill>
                  <a:srgbClr val="FF0000"/>
                </a:solidFill>
              </a:rPr>
              <a:t>departments and line managers could be more supportive (time and awareness)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‘Training’ is not enough – need to embed skills</a:t>
            </a:r>
          </a:p>
          <a:p>
            <a:endParaRPr lang="en-US" dirty="0" smtClean="0"/>
          </a:p>
          <a:p>
            <a:r>
              <a:rPr lang="en-US" dirty="0"/>
              <a:t> A</a:t>
            </a:r>
            <a:r>
              <a:rPr lang="en-US" dirty="0" smtClean="0"/>
              <a:t>dvice of doing ‘more’ research is not enough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Academic ‘</a:t>
            </a:r>
            <a:r>
              <a:rPr lang="en-US" dirty="0" err="1" smtClean="0"/>
              <a:t>vs</a:t>
            </a:r>
            <a:r>
              <a:rPr lang="en-US" dirty="0" smtClean="0"/>
              <a:t>’ non-academic positions </a:t>
            </a:r>
            <a:br>
              <a:rPr lang="en-US" dirty="0" smtClean="0"/>
            </a:br>
            <a:r>
              <a:rPr lang="en-US" dirty="0" smtClean="0"/>
              <a:t>Correct question:  ‘how do I find the ‘right’ position to fulfill my needs?’</a:t>
            </a:r>
          </a:p>
          <a:p>
            <a:endParaRPr lang="en-US" dirty="0"/>
          </a:p>
          <a:p>
            <a:r>
              <a:rPr lang="en-US" dirty="0" smtClean="0"/>
              <a:t>Long term postdocs and career paths within Cambridge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Postdoc experiences</a:t>
            </a:r>
            <a:br>
              <a:rPr lang="en-US" dirty="0" smtClean="0"/>
            </a:br>
            <a:r>
              <a:rPr lang="en-US" sz="2800" b="0" i="1" cap="small" dirty="0" smtClean="0"/>
              <a:t>“</a:t>
            </a:r>
            <a:r>
              <a:rPr lang="en-GB" sz="2800" b="0" i="1" cap="small" dirty="0" smtClean="0"/>
              <a:t>career </a:t>
            </a:r>
            <a:r>
              <a:rPr lang="en-GB" sz="2800" b="0" i="1" cap="small" dirty="0"/>
              <a:t>time </a:t>
            </a:r>
            <a:r>
              <a:rPr lang="en-GB" sz="2800" b="0" i="1" cap="small" dirty="0" smtClean="0"/>
              <a:t>axis”</a:t>
            </a:r>
            <a:endParaRPr lang="en-US" sz="2800" b="0" i="1" cap="small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7544" y="4005064"/>
            <a:ext cx="8281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22897" y="3933056"/>
            <a:ext cx="153670" cy="15367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635896" y="4425767"/>
            <a:ext cx="281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CAREER MILESTONES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4418330" y="3933056"/>
            <a:ext cx="153670" cy="15367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54334" y="5021228"/>
            <a:ext cx="236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TURNING POINTS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5579103" y="3928229"/>
            <a:ext cx="153670" cy="15367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23809" y="1828849"/>
            <a:ext cx="1296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ACTIONS</a:t>
            </a:r>
            <a:endParaRPr lang="en-GB" sz="2400" dirty="0"/>
          </a:p>
        </p:txBody>
      </p:sp>
      <p:sp>
        <p:nvSpPr>
          <p:cNvPr id="20" name="5-Point Star 19"/>
          <p:cNvSpPr/>
          <p:nvPr/>
        </p:nvSpPr>
        <p:spPr>
          <a:xfrm>
            <a:off x="4903522" y="4110330"/>
            <a:ext cx="625315" cy="56435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Callout 20"/>
          <p:cNvSpPr/>
          <p:nvPr/>
        </p:nvSpPr>
        <p:spPr>
          <a:xfrm>
            <a:off x="6992638" y="4095817"/>
            <a:ext cx="730054" cy="6384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ightning Bolt 21"/>
          <p:cNvSpPr/>
          <p:nvPr/>
        </p:nvSpPr>
        <p:spPr>
          <a:xfrm>
            <a:off x="1823876" y="4123760"/>
            <a:ext cx="648072" cy="696668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iley Face 22"/>
          <p:cNvSpPr/>
          <p:nvPr/>
        </p:nvSpPr>
        <p:spPr>
          <a:xfrm>
            <a:off x="2879812" y="4129248"/>
            <a:ext cx="504056" cy="5238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31840" y="3681028"/>
            <a:ext cx="0" cy="324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19872" y="3843046"/>
            <a:ext cx="0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23809" y="3681028"/>
            <a:ext cx="0" cy="324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79638" y="335699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83968" y="3068960"/>
            <a:ext cx="0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ight Triangle 36"/>
          <p:cNvSpPr/>
          <p:nvPr/>
        </p:nvSpPr>
        <p:spPr>
          <a:xfrm flipH="1">
            <a:off x="7319321" y="3584362"/>
            <a:ext cx="839058" cy="420702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100392" y="3933056"/>
            <a:ext cx="153670" cy="15367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118538" y="2492896"/>
            <a:ext cx="172534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 rot="20849417">
            <a:off x="5390590" y="5621275"/>
            <a:ext cx="286168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i="1" dirty="0" smtClean="0"/>
              <a:t>Share and discuss!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7872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Careers in Research Online Survey (CROS) completed by 631 research staff</a:t>
            </a:r>
          </a:p>
          <a:p>
            <a:endParaRPr lang="en-US" dirty="0"/>
          </a:p>
          <a:p>
            <a:r>
              <a:rPr lang="en-US" dirty="0" smtClean="0"/>
              <a:t>58.2% have participated in Staff review (SRD) in the last 2 years</a:t>
            </a:r>
          </a:p>
          <a:p>
            <a:pPr lvl="1"/>
            <a:r>
              <a:rPr lang="en-US" dirty="0" smtClean="0"/>
              <a:t>53.4% in 2013, 40.4% in 2011, 32.7% in 2009</a:t>
            </a:r>
          </a:p>
          <a:p>
            <a:pPr marL="514350" indent="-457200"/>
            <a:r>
              <a:rPr lang="en-US" dirty="0"/>
              <a:t>o</a:t>
            </a:r>
            <a:r>
              <a:rPr lang="en-US" dirty="0" smtClean="0"/>
              <a:t>f these 54% found it useful/very useful in helping them to focus on career aspirations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16607"/>
              </p:ext>
            </p:extLst>
          </p:nvPr>
        </p:nvGraphicFramePr>
        <p:xfrm>
          <a:off x="251520" y="476672"/>
          <a:ext cx="864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57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12.00  	Introductions and updates (Tariq)</a:t>
            </a:r>
          </a:p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12.20</a:t>
            </a:r>
            <a:r>
              <a:rPr lang="en-US" dirty="0"/>
              <a:t>	</a:t>
            </a:r>
            <a:r>
              <a:rPr lang="en-GB" dirty="0" smtClean="0"/>
              <a:t>Careers activity 1 (Jacek)</a:t>
            </a:r>
            <a:endParaRPr lang="en-GB" dirty="0"/>
          </a:p>
          <a:p>
            <a:pPr marL="0" indent="0">
              <a:buNone/>
              <a:tabLst>
                <a:tab pos="1160463" algn="l"/>
              </a:tabLst>
            </a:pPr>
            <a:r>
              <a:rPr lang="en-US" dirty="0" smtClean="0"/>
              <a:t>12.40</a:t>
            </a:r>
            <a:r>
              <a:rPr lang="en-US" dirty="0"/>
              <a:t>	</a:t>
            </a:r>
            <a:r>
              <a:rPr lang="en-GB" dirty="0" smtClean="0"/>
              <a:t>Careers data analysis (Liz)</a:t>
            </a:r>
            <a:endParaRPr lang="en-US" dirty="0" smtClean="0"/>
          </a:p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13.00 	</a:t>
            </a:r>
            <a:r>
              <a:rPr lang="en-GB" dirty="0" smtClean="0"/>
              <a:t>Careers strategy (</a:t>
            </a:r>
            <a:r>
              <a:rPr lang="en-GB" dirty="0" err="1" smtClean="0"/>
              <a:t>Jacek</a:t>
            </a:r>
            <a:r>
              <a:rPr lang="en-GB" dirty="0" smtClean="0"/>
              <a:t>, Tariq &amp; Joy)</a:t>
            </a:r>
          </a:p>
          <a:p>
            <a:pPr marL="0" indent="0">
              <a:buNone/>
              <a:tabLst>
                <a:tab pos="1160463" algn="l"/>
              </a:tabLst>
            </a:pPr>
            <a:r>
              <a:rPr lang="en-US" dirty="0" smtClean="0"/>
              <a:t>13.30</a:t>
            </a:r>
            <a:r>
              <a:rPr lang="en-US" dirty="0"/>
              <a:t>	Introduction and Q&amp;A with </a:t>
            </a:r>
            <a:r>
              <a:rPr lang="en-US" dirty="0" smtClean="0"/>
              <a:t>Rob </a:t>
            </a:r>
            <a:r>
              <a:rPr lang="en-US" dirty="0"/>
              <a:t>Wallach </a:t>
            </a:r>
            <a:endParaRPr lang="en-GB" dirty="0"/>
          </a:p>
          <a:p>
            <a:pPr marL="0" lvl="0" indent="0">
              <a:buNone/>
              <a:tabLst>
                <a:tab pos="1160463" algn="l"/>
              </a:tabLst>
            </a:pPr>
            <a:r>
              <a:rPr lang="en-US" dirty="0" smtClean="0"/>
              <a:t>13.50 	</a:t>
            </a:r>
            <a:r>
              <a:rPr lang="en-GB" dirty="0" smtClean="0"/>
              <a:t>AOB</a:t>
            </a:r>
          </a:p>
          <a:p>
            <a:pPr marL="0" lvl="0" indent="0">
              <a:buNone/>
              <a:tabLst>
                <a:tab pos="1160463" algn="l"/>
              </a:tabLst>
            </a:pPr>
            <a:r>
              <a:rPr lang="en-GB" dirty="0" smtClean="0"/>
              <a:t>14.00 	End of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1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407866"/>
              </p:ext>
            </p:extLst>
          </p:nvPr>
        </p:nvGraphicFramePr>
        <p:xfrm>
          <a:off x="323528" y="836712"/>
          <a:ext cx="864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5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417338"/>
              </p:ext>
            </p:extLst>
          </p:nvPr>
        </p:nvGraphicFramePr>
        <p:xfrm>
          <a:off x="251520" y="692696"/>
          <a:ext cx="8640000" cy="540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975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15545"/>
              </p:ext>
            </p:extLst>
          </p:nvPr>
        </p:nvGraphicFramePr>
        <p:xfrm>
          <a:off x="0" y="188640"/>
          <a:ext cx="914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5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Postdoc experiences</a:t>
            </a:r>
            <a:br>
              <a:rPr lang="en-US" dirty="0"/>
            </a:br>
            <a:r>
              <a:rPr lang="en-GB" sz="2800" b="0" i="1" cap="small" dirty="0" smtClean="0"/>
              <a:t>summary of </a:t>
            </a:r>
            <a:r>
              <a:rPr lang="en-US" sz="2800" b="0" i="1" cap="small" dirty="0"/>
              <a:t>“</a:t>
            </a:r>
            <a:r>
              <a:rPr lang="en-GB" sz="2800" b="0" i="1" cap="small" dirty="0"/>
              <a:t>career time axis</a:t>
            </a:r>
            <a:r>
              <a:rPr lang="en-GB" sz="2800" b="0" i="1" cap="small" dirty="0" smtClean="0"/>
              <a:t>” group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MOTIVATIONS – </a:t>
            </a:r>
            <a:r>
              <a:rPr lang="en-GB" dirty="0"/>
              <a:t>what or who makes postdocs to engage in career progression-related </a:t>
            </a:r>
            <a:r>
              <a:rPr lang="en-GB" dirty="0" smtClean="0"/>
              <a:t>activities?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COMMITMENT – </a:t>
            </a:r>
            <a:r>
              <a:rPr lang="en-GB" dirty="0"/>
              <a:t>how much time and effort do postdocs put into career progression?</a:t>
            </a:r>
          </a:p>
          <a:p>
            <a:endParaRPr lang="en-GB" dirty="0" smtClean="0"/>
          </a:p>
          <a:p>
            <a:r>
              <a:rPr lang="en-GB" dirty="0" smtClean="0"/>
              <a:t>STUMBLING BLOCKS – </a:t>
            </a:r>
            <a:r>
              <a:rPr lang="en-GB" dirty="0"/>
              <a:t>what prevents postdocs from active career planning?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25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Postdoc </a:t>
            </a:r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DESIRES – </a:t>
            </a:r>
            <a:r>
              <a:rPr lang="en-GB" dirty="0"/>
              <a:t>what postdocs would like to do / be able to do to circumvent obstacles in their career planning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pPr marL="457200" lvl="1" indent="0" algn="ctr">
              <a:buNone/>
            </a:pPr>
            <a:r>
              <a:rPr lang="en-GB" sz="3200" i="1" dirty="0" smtClean="0"/>
              <a:t>Peer-2-peer recommendations</a:t>
            </a:r>
          </a:p>
          <a:p>
            <a:pPr marL="457200" lvl="1" indent="0" algn="ctr">
              <a:buNone/>
            </a:pPr>
            <a:endParaRPr lang="en-GB" sz="2400" i="1" dirty="0"/>
          </a:p>
          <a:p>
            <a:pPr marL="457200" lvl="1" indent="0" algn="ctr">
              <a:buNone/>
            </a:pPr>
            <a:r>
              <a:rPr lang="en-GB" sz="3200" i="1" dirty="0" smtClean="0"/>
              <a:t>Institutional </a:t>
            </a:r>
            <a:r>
              <a:rPr lang="en-GB" sz="3200" i="1" dirty="0"/>
              <a:t>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with Rob Wallach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3970784" cy="4425355"/>
          </a:xfrm>
        </p:spPr>
        <p:txBody>
          <a:bodyPr/>
          <a:lstStyle/>
          <a:p>
            <a:r>
              <a:rPr lang="en-US" dirty="0" smtClean="0"/>
              <a:t>Director, Office of Postdoctoral Affairs</a:t>
            </a:r>
            <a:endParaRPr lang="en-US" dirty="0"/>
          </a:p>
        </p:txBody>
      </p:sp>
      <p:pic>
        <p:nvPicPr>
          <p:cNvPr id="1028" name="Picture 4" descr="http://www.opda.cam.ac.uk/images/rob.jpg/@@images/a37cf56c-2c27-4b55-ae94-83092976f9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0791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Staff Review and Development information for postdocs</a:t>
            </a:r>
            <a:br>
              <a:rPr lang="en-US" sz="3000" dirty="0" smtClean="0"/>
            </a:br>
            <a:r>
              <a:rPr lang="en-US" sz="3000" dirty="0" smtClean="0"/>
              <a:t>Friday 4 March 12-1.30pm, Postdoc Centre</a:t>
            </a:r>
          </a:p>
          <a:p>
            <a:r>
              <a:rPr lang="en-US" sz="3000" dirty="0" smtClean="0"/>
              <a:t>PdOC Postdocs and Teaching </a:t>
            </a:r>
            <a:br>
              <a:rPr lang="en-US" sz="3000" dirty="0" smtClean="0"/>
            </a:br>
            <a:r>
              <a:rPr lang="en-US" sz="3000" dirty="0" smtClean="0"/>
              <a:t>Monday 7 March 6pm</a:t>
            </a:r>
          </a:p>
          <a:p>
            <a:r>
              <a:rPr lang="en-US" sz="3000" dirty="0" smtClean="0"/>
              <a:t>PdOC Postdocs and College Affiliations </a:t>
            </a:r>
            <a:br>
              <a:rPr lang="en-US" sz="3000" dirty="0" smtClean="0"/>
            </a:br>
            <a:r>
              <a:rPr lang="en-US" sz="3000" dirty="0" smtClean="0"/>
              <a:t>Wed 23 March 6pm</a:t>
            </a:r>
          </a:p>
          <a:p>
            <a:r>
              <a:rPr lang="en-US" sz="3000" dirty="0" smtClean="0"/>
              <a:t>Offer from Jeremy Sanders (KP)</a:t>
            </a:r>
          </a:p>
          <a:p>
            <a:r>
              <a:rPr lang="en-US" sz="3000" dirty="0" smtClean="0"/>
              <a:t>Vitae membership and resources (JW)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849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Vitae Resources – more than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itae-researcher-development-framework-rdf-subdomains-graphic-2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98" y="1484784"/>
            <a:ext cx="5156082" cy="54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12.3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8680"/>
            <a:ext cx="7056202" cy="7522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0"/>
            <a:ext cx="9144000" cy="5326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www.vitae.ac.uk</a:t>
            </a:r>
            <a:r>
              <a:rPr lang="en-US" sz="2400" dirty="0">
                <a:hlinkClick r:id="rId3"/>
              </a:rPr>
              <a:t>/researchers-professional-development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6804248" y="332656"/>
            <a:ext cx="1440160" cy="50405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890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Vitae Resources – more than the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Professional Development Planning for researchers online course</a:t>
            </a:r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https://www.vitae.ac.uk/researchers-professional-development/professional-development-planning-for-researchers-online-course-pdp-</a:t>
            </a:r>
            <a:r>
              <a:rPr lang="en-US" dirty="0" smtClean="0">
                <a:hlinkClick r:id="rId2"/>
              </a:rPr>
              <a:t>roc</a:t>
            </a:r>
            <a:endParaRPr lang="en-US" dirty="0" smtClean="0"/>
          </a:p>
          <a:p>
            <a:r>
              <a:rPr lang="en-US" dirty="0" smtClean="0"/>
              <a:t>Career Management for researchers </a:t>
            </a:r>
          </a:p>
          <a:p>
            <a:pPr marL="400050" lvl="1" indent="0">
              <a:buNone/>
            </a:pPr>
            <a:r>
              <a:rPr lang="en-US" dirty="0">
                <a:hlinkClick r:id="rId3"/>
              </a:rPr>
              <a:t>https://www.vitae.ac.uk/researcher-careers/career-management-for-</a:t>
            </a:r>
            <a:r>
              <a:rPr lang="en-US" dirty="0" smtClean="0">
                <a:hlinkClick r:id="rId3"/>
              </a:rPr>
              <a:t>researchers</a:t>
            </a:r>
            <a:endParaRPr lang="en-US" dirty="0" smtClean="0"/>
          </a:p>
          <a:p>
            <a:r>
              <a:rPr lang="en-US" dirty="0" smtClean="0"/>
              <a:t>Supervising a doctorate</a:t>
            </a:r>
          </a:p>
          <a:p>
            <a:pPr marL="400050" lvl="1" indent="0">
              <a:buNone/>
            </a:pPr>
            <a:r>
              <a:rPr lang="en-US" dirty="0">
                <a:hlinkClick r:id="rId4"/>
              </a:rPr>
              <a:t>https://www.vitae.ac.uk/doing-research/supervising-a-</a:t>
            </a:r>
            <a:r>
              <a:rPr lang="en-US" dirty="0" smtClean="0">
                <a:hlinkClick r:id="rId4"/>
              </a:rPr>
              <a:t>doctorate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255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Chair’s Introduction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3529" y="2177973"/>
            <a:ext cx="2592287" cy="2219416"/>
            <a:chOff x="323529" y="2177973"/>
            <a:chExt cx="2592287" cy="22194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9" y="2698189"/>
              <a:ext cx="2592287" cy="1699200"/>
            </a:xfrm>
            <a:prstGeom prst="rect">
              <a:avLst/>
            </a:prstGeom>
          </p:spPr>
        </p:pic>
        <p:sp>
          <p:nvSpPr>
            <p:cNvPr id="28" name="5-Point Star 27"/>
            <p:cNvSpPr/>
            <p:nvPr/>
          </p:nvSpPr>
          <p:spPr>
            <a:xfrm>
              <a:off x="1547664" y="2177973"/>
              <a:ext cx="271280" cy="288032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17246" y="3472758"/>
            <a:ext cx="2491340" cy="1188435"/>
            <a:chOff x="4417246" y="3472758"/>
            <a:chExt cx="2491340" cy="118843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7246" y="3472758"/>
              <a:ext cx="2027790" cy="1023363"/>
            </a:xfrm>
            <a:prstGeom prst="rect">
              <a:avLst/>
            </a:prstGeom>
          </p:spPr>
        </p:pic>
        <p:sp>
          <p:nvSpPr>
            <p:cNvPr id="29" name="5-Point Star 28"/>
            <p:cNvSpPr/>
            <p:nvPr/>
          </p:nvSpPr>
          <p:spPr>
            <a:xfrm>
              <a:off x="6637306" y="4373161"/>
              <a:ext cx="271280" cy="288032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4509120"/>
            <a:ext cx="3531549" cy="2340633"/>
            <a:chOff x="537727" y="7539807"/>
            <a:chExt cx="3531549" cy="2340633"/>
          </a:xfrm>
        </p:grpSpPr>
        <p:pic>
          <p:nvPicPr>
            <p:cNvPr id="9" name="Picture 2" descr="https://pbs.twimg.com/profile_images/615680132565504000/EIpgSD2K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8487" y="8990442"/>
              <a:ext cx="721425" cy="63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699792" y="9511108"/>
              <a:ext cx="136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@</a:t>
              </a:r>
              <a:r>
                <a:rPr lang="en-US" dirty="0" err="1" smtClean="0"/>
                <a:t>dtmasood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27" y="7539807"/>
              <a:ext cx="2234073" cy="234063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48064" y="5085184"/>
            <a:ext cx="3995936" cy="1758050"/>
            <a:chOff x="5148064" y="5085184"/>
            <a:chExt cx="3995936" cy="1758050"/>
          </a:xfrm>
        </p:grpSpPr>
        <p:sp>
          <p:nvSpPr>
            <p:cNvPr id="23" name="5-Point Star 22"/>
            <p:cNvSpPr/>
            <p:nvPr/>
          </p:nvSpPr>
          <p:spPr>
            <a:xfrm>
              <a:off x="7387184" y="5085184"/>
              <a:ext cx="271280" cy="288032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5661248"/>
              <a:ext cx="3995936" cy="11819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69611" y="1412776"/>
            <a:ext cx="2918769" cy="1587333"/>
            <a:chOff x="6269611" y="1412776"/>
            <a:chExt cx="2918769" cy="1587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882" y="1412776"/>
              <a:ext cx="2918498" cy="1587333"/>
            </a:xfrm>
            <a:prstGeom prst="rect">
              <a:avLst/>
            </a:prstGeom>
          </p:spPr>
        </p:pic>
        <p:pic>
          <p:nvPicPr>
            <p:cNvPr id="14" name="Picture 4" descr="https://brand.linkedin.com/etc/designs/linkedin/katy/global/clientlibs/img/default-share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03" t="39051" r="24391" b="39730"/>
            <a:stretch/>
          </p:blipFill>
          <p:spPr bwMode="auto">
            <a:xfrm>
              <a:off x="6269611" y="2466005"/>
              <a:ext cx="960290" cy="2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347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5877272"/>
            <a:ext cx="5050904" cy="748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www.pdoc.cam.ac.uk</a:t>
            </a:r>
            <a:r>
              <a:rPr lang="en-US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dpccn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5-15 at 11.04.5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4584"/>
            <a:ext cx="4823558" cy="3706664"/>
          </a:xfrm>
          <a:prstGeom prst="rect">
            <a:avLst/>
          </a:prstGeom>
        </p:spPr>
      </p:pic>
      <p:pic>
        <p:nvPicPr>
          <p:cNvPr id="6" name="Picture 5" descr="Screen Shot 2015-05-15 at 11.05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54584"/>
            <a:ext cx="5148064" cy="35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be confirmed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Purposes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4545877"/>
            <a:ext cx="3106689" cy="151397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3000" dirty="0"/>
              <a:t>P</a:t>
            </a:r>
            <a:r>
              <a:rPr lang="en-GB" sz="3000" dirty="0" smtClean="0"/>
              <a:t>rovide </a:t>
            </a:r>
            <a:r>
              <a:rPr lang="en-GB" sz="3000" b="1" dirty="0"/>
              <a:t>guidance and support </a:t>
            </a:r>
            <a:r>
              <a:rPr lang="en-GB" sz="3000" dirty="0"/>
              <a:t>for postdocs and departments </a:t>
            </a:r>
            <a:r>
              <a:rPr lang="en-GB" sz="3000" dirty="0" smtClean="0"/>
              <a:t>in setting up </a:t>
            </a:r>
            <a:r>
              <a:rPr lang="en-GB" sz="3000" b="1" dirty="0" smtClean="0"/>
              <a:t>new</a:t>
            </a:r>
            <a:r>
              <a:rPr lang="en-GB" sz="3000" dirty="0" smtClean="0"/>
              <a:t> departmental </a:t>
            </a:r>
            <a:r>
              <a:rPr lang="en-GB" sz="3000" dirty="0"/>
              <a:t>postdoc </a:t>
            </a:r>
            <a:r>
              <a:rPr lang="en-GB" sz="3000" dirty="0" smtClean="0"/>
              <a:t>committees</a:t>
            </a:r>
            <a:endParaRPr lang="en-GB" sz="3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5" y="2063362"/>
            <a:ext cx="1400303" cy="17976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2505135"/>
            <a:ext cx="1872208" cy="106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P</a:t>
            </a:r>
            <a:r>
              <a:rPr lang="en-GB" sz="3000" dirty="0" smtClean="0"/>
              <a:t>rovide a representative </a:t>
            </a:r>
            <a:r>
              <a:rPr lang="en-GB" sz="3000" b="1" dirty="0" smtClean="0"/>
              <a:t>postdoc ‘voice’ </a:t>
            </a:r>
          </a:p>
        </p:txBody>
      </p:sp>
      <p:pic>
        <p:nvPicPr>
          <p:cNvPr id="2054" name="Picture 6" descr="http://4.bp.blogspot.com/-_JL2pjHbH58/U68x-5YhuGI/AAAAAAAAIfI/wpA7T-OmCIk/s1600/compartir-idea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916" y="2235233"/>
            <a:ext cx="1966408" cy="14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04247" y="2261190"/>
            <a:ext cx="1954561" cy="1383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b="1" dirty="0" smtClean="0"/>
              <a:t>Share</a:t>
            </a:r>
            <a:r>
              <a:rPr lang="en-GB" sz="3000" dirty="0" smtClean="0"/>
              <a:t> </a:t>
            </a:r>
            <a:r>
              <a:rPr lang="en-GB" sz="3000" dirty="0"/>
              <a:t>best practice, ideas and experiences between departments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2305" y="4573489"/>
            <a:ext cx="2736304" cy="1475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 smtClean="0"/>
              <a:t>Provide </a:t>
            </a:r>
            <a:r>
              <a:rPr lang="en-GB" sz="3000" dirty="0"/>
              <a:t>face to face advice, </a:t>
            </a:r>
            <a:r>
              <a:rPr lang="en-GB" sz="3000" dirty="0" smtClean="0"/>
              <a:t>support &amp; </a:t>
            </a:r>
            <a:r>
              <a:rPr lang="en-GB" sz="3000" dirty="0"/>
              <a:t>training for </a:t>
            </a:r>
            <a:r>
              <a:rPr lang="en-GB" sz="3000" b="1" dirty="0" smtClean="0"/>
              <a:t>existing</a:t>
            </a:r>
            <a:r>
              <a:rPr lang="en-GB" sz="3000" dirty="0" smtClean="0"/>
              <a:t> departmental </a:t>
            </a:r>
            <a:r>
              <a:rPr lang="en-GB" sz="3000" dirty="0"/>
              <a:t>postdoc committees</a:t>
            </a:r>
          </a:p>
        </p:txBody>
      </p:sp>
      <p:pic>
        <p:nvPicPr>
          <p:cNvPr id="2058" name="Picture 10" descr="http://www.scit.edu.in/fckuserfile/care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509120"/>
            <a:ext cx="1872209" cy="14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6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Prioritised </a:t>
            </a:r>
            <a:r>
              <a:rPr lang="en-GB" dirty="0" err="1" smtClean="0"/>
              <a:t>Postdoc</a:t>
            </a:r>
            <a:r>
              <a:rPr lang="en-GB" dirty="0" smtClean="0"/>
              <a:t> Needs</a:t>
            </a:r>
            <a:br>
              <a:rPr lang="en-GB" dirty="0" smtClean="0"/>
            </a:br>
            <a:r>
              <a:rPr lang="en-GB" sz="2000" dirty="0" smtClean="0"/>
              <a:t>(DPCCN, May 2014)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1988840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Research Excellence &amp; Recognition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6" y="3573016"/>
            <a:ext cx="1800200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Appropriate &amp; Timely Mentoring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576" y="5157192"/>
            <a:ext cx="1800200" cy="1440160"/>
          </a:xfrm>
          <a:prstGeom prst="roundRect">
            <a:avLst/>
          </a:pr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Networking (Professionally &amp; Socially)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988840"/>
            <a:ext cx="1800200" cy="144016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Strategic Career Plan &amp; Progression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3573016"/>
            <a:ext cx="180020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Meaningful Professional Review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9792" y="5157192"/>
            <a:ext cx="1800200" cy="14401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Timely Induction &amp; Welcome in Cambridge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1988840"/>
            <a:ext cx="1800200" cy="1440160"/>
          </a:xfrm>
          <a:prstGeom prst="round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Leadership &amp; Teaching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4008" y="3573016"/>
            <a:ext cx="1800200" cy="1440160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Personal &amp; Professional Development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008" y="5165576"/>
            <a:ext cx="1800200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Alumni benefits on leaving Cambridge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8224" y="1988840"/>
            <a:ext cx="1800200" cy="14401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Representation at Dept. &amp; University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8224" y="3573016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Moving to Careers  Outside Academia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8224" y="5157192"/>
            <a:ext cx="1800200" cy="144016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College Affiliations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47664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491880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436096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3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80312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4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1547664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5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491880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5076056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7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380312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8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547664" y="508518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9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3347864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10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5292080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11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164288" y="5085184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13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5436096" y="3501008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12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55576" y="14847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Postdocs</a:t>
            </a:r>
            <a:r>
              <a:rPr lang="en-GB" dirty="0" smtClean="0"/>
              <a:t> need opportunities / support / access to following: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he centre brings together postdoctoral researchers from right across the universit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9425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2015/16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131840" y="3068960"/>
            <a:ext cx="2520000" cy="180000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Strategic 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Career Plan &amp; Progression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68" y="4509120"/>
            <a:ext cx="2520000" cy="1800000"/>
          </a:xfrm>
          <a:prstGeom prst="round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Leadership &amp; Teaching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251520" y="1772816"/>
            <a:ext cx="2520000" cy="1800000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Personal &amp; Professional Development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2339752" y="5301208"/>
            <a:ext cx="1944216" cy="1080120"/>
          </a:xfrm>
          <a:prstGeom prst="octag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35125"/>
                </a:solidFill>
              </a:rPr>
              <a:t>Mentoring </a:t>
            </a:r>
            <a:endParaRPr lang="en-US" sz="2400" dirty="0">
              <a:solidFill>
                <a:srgbClr val="43512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19872" y="4653136"/>
            <a:ext cx="288032" cy="86409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059832" y="2924944"/>
            <a:ext cx="2664296" cy="208823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91680" y="3501008"/>
            <a:ext cx="1080120" cy="2016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9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Strategic Career Plan &amp; Progression</a:t>
            </a:r>
            <a:br>
              <a:rPr lang="en-GB" dirty="0" smtClean="0"/>
            </a:br>
            <a:r>
              <a:rPr lang="en-GB" sz="2000" dirty="0" smtClean="0"/>
              <a:t>(DPCCN, May 2014)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1988840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Research Excellence &amp; Recognition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6" y="3573016"/>
            <a:ext cx="1800200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Appropriate &amp; Timely Mentoring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576" y="5157192"/>
            <a:ext cx="1800200" cy="1440160"/>
          </a:xfrm>
          <a:prstGeom prst="roundRect">
            <a:avLst/>
          </a:prstGeom>
          <a:solidFill>
            <a:srgbClr val="914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Networking (Professionally &amp; Socially)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988840"/>
            <a:ext cx="1800200" cy="144016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Strategic Career Plan &amp; Progression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3573016"/>
            <a:ext cx="180020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Meaningful Professional Review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1988840"/>
            <a:ext cx="1800200" cy="1440160"/>
          </a:xfrm>
          <a:prstGeom prst="round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Leadership &amp; Teaching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4008" y="3573016"/>
            <a:ext cx="1800200" cy="1440160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Personal &amp; Professional Development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8224" y="1988840"/>
            <a:ext cx="1800200" cy="14401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Representation at Dept. &amp; University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8224" y="3573016"/>
            <a:ext cx="1800200" cy="14401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Moving to Careers  Outside Academia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47664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491880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436096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3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80312" y="19168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4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1547664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5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491880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5076056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7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380312" y="350100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8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547664" y="508518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9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5436096" y="3501008"/>
            <a:ext cx="64807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12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55576" y="14847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Postdocs</a:t>
            </a:r>
            <a:r>
              <a:rPr lang="en-GB" dirty="0" smtClean="0"/>
              <a:t> need opportunities / support / access to following: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699792" y="5373215"/>
            <a:ext cx="5688632" cy="122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“postdocs have </a:t>
            </a:r>
            <a:r>
              <a:rPr lang="en-US" i="1" dirty="0" smtClean="0"/>
              <a:t>strategic career plan and progression”</a:t>
            </a:r>
          </a:p>
        </p:txBody>
      </p:sp>
    </p:spTree>
    <p:extLst>
      <p:ext uri="{BB962C8B-B14F-4D97-AF65-F5344CB8AC3E}">
        <p14:creationId xmlns:p14="http://schemas.microsoft.com/office/powerpoint/2010/main" val="419238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Strategic Career Plan &amp; </a:t>
            </a:r>
            <a:r>
              <a:rPr lang="en-GB" dirty="0" smtClean="0"/>
              <a:t>Progression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0163748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581745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How?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581745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Attributes?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3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Strategic Career Plan &amp; </a:t>
            </a:r>
            <a:r>
              <a:rPr lang="en-GB" dirty="0" smtClean="0"/>
              <a:t>Progression</a:t>
            </a:r>
            <a:br>
              <a:rPr lang="en-GB" dirty="0" smtClean="0"/>
            </a:br>
            <a:r>
              <a:rPr lang="en-GB" sz="2000" dirty="0"/>
              <a:t> </a:t>
            </a:r>
            <a:r>
              <a:rPr lang="en-GB" sz="2000" dirty="0" smtClean="0"/>
              <a:t>Examples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7424" y="59405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Vitae RDF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vitae-researcher-development-framework-rdf-subdomains-graphic-2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1724204"/>
            <a:ext cx="3404259" cy="3577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59405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CMI Action Checklist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P Cy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494" y="2210926"/>
            <a:ext cx="4884420" cy="24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63998</TotalTime>
  <Words>1065</Words>
  <Application>Microsoft Macintosh PowerPoint</Application>
  <PresentationFormat>On-screen Show (4:3)</PresentationFormat>
  <Paragraphs>231</Paragraphs>
  <Slides>31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Agenda</vt:lpstr>
      <vt:lpstr>Network Chair’s Introduction</vt:lpstr>
      <vt:lpstr>Purposes of the Network</vt:lpstr>
      <vt:lpstr>Prioritised Postdoc Needs (DPCCN, May 2014)</vt:lpstr>
      <vt:lpstr>2015/16 Strategy</vt:lpstr>
      <vt:lpstr>Strategic Career Plan &amp; Progression (DPCCN, May 2014)</vt:lpstr>
      <vt:lpstr>Strategic Career Plan &amp; Progression</vt:lpstr>
      <vt:lpstr>Strategic Career Plan &amp; Progression  Examples</vt:lpstr>
      <vt:lpstr>Strategic Responsibility</vt:lpstr>
      <vt:lpstr>Updates</vt:lpstr>
      <vt:lpstr>Staff Review and Development</vt:lpstr>
      <vt:lpstr>Contribution Increment Scheme</vt:lpstr>
      <vt:lpstr>Mentoring Update</vt:lpstr>
      <vt:lpstr>Researcher Development</vt:lpstr>
      <vt:lpstr>Support for Strategic Career Planning</vt:lpstr>
      <vt:lpstr>Postdoc experiences “career time axis”</vt:lpstr>
      <vt:lpstr>CROS 2015</vt:lpstr>
      <vt:lpstr>PowerPoint Presentation</vt:lpstr>
      <vt:lpstr>PowerPoint Presentation</vt:lpstr>
      <vt:lpstr>PowerPoint Presentation</vt:lpstr>
      <vt:lpstr>PowerPoint Presentation</vt:lpstr>
      <vt:lpstr>Postdoc experiences summary of “career time axis” group activity</vt:lpstr>
      <vt:lpstr>Postdoc recommendations</vt:lpstr>
      <vt:lpstr>Q&amp;A with Rob Wallach</vt:lpstr>
      <vt:lpstr>AOB</vt:lpstr>
      <vt:lpstr>Vitae Resources – more than the wheel</vt:lpstr>
      <vt:lpstr>PowerPoint Presentation</vt:lpstr>
      <vt:lpstr>Vitae Resources – more than the wheel</vt:lpstr>
      <vt:lpstr>Information</vt:lpstr>
      <vt:lpstr>Next Meeting</vt:lpstr>
    </vt:vector>
  </TitlesOfParts>
  <Company>MISD, 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Warde</dc:creator>
  <cp:lastModifiedBy>J Warde</cp:lastModifiedBy>
  <cp:revision>347</cp:revision>
  <cp:lastPrinted>2016-02-17T10:30:55Z</cp:lastPrinted>
  <dcterms:created xsi:type="dcterms:W3CDTF">2014-05-21T13:52:31Z</dcterms:created>
  <dcterms:modified xsi:type="dcterms:W3CDTF">2016-02-23T22:12:27Z</dcterms:modified>
</cp:coreProperties>
</file>