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404" r:id="rId3"/>
    <p:sldId id="378" r:id="rId4"/>
    <p:sldId id="282" r:id="rId5"/>
    <p:sldId id="342" r:id="rId6"/>
    <p:sldId id="383" r:id="rId7"/>
    <p:sldId id="399" r:id="rId8"/>
    <p:sldId id="401" r:id="rId9"/>
    <p:sldId id="402" r:id="rId10"/>
    <p:sldId id="368" r:id="rId11"/>
    <p:sldId id="398" r:id="rId12"/>
    <p:sldId id="414" r:id="rId13"/>
    <p:sldId id="413" r:id="rId14"/>
    <p:sldId id="412" r:id="rId15"/>
    <p:sldId id="332" r:id="rId16"/>
    <p:sldId id="405" r:id="rId17"/>
    <p:sldId id="419" r:id="rId18"/>
    <p:sldId id="407" r:id="rId19"/>
    <p:sldId id="418" r:id="rId20"/>
    <p:sldId id="406" r:id="rId21"/>
    <p:sldId id="417" r:id="rId22"/>
    <p:sldId id="411" r:id="rId23"/>
    <p:sldId id="410" r:id="rId24"/>
    <p:sldId id="415" r:id="rId25"/>
    <p:sldId id="408" r:id="rId26"/>
    <p:sldId id="289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76092"/>
    <a:srgbClr val="B686DA"/>
    <a:srgbClr val="FF6969"/>
    <a:srgbClr val="31859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2" autoAdjust="0"/>
    <p:restoredTop sz="83431" autoAdjust="0"/>
  </p:normalViewPr>
  <p:slideViewPr>
    <p:cSldViewPr>
      <p:cViewPr varScale="1">
        <p:scale>
          <a:sx n="81" d="100"/>
          <a:sy n="81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E312-E5A9-4F4C-872A-9C04BDCFB29D}" type="datetimeFigureOut">
              <a:rPr lang="en-US" smtClean="0"/>
              <a:pPr/>
              <a:t>20/05/16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40F23-BF99-BA4A-B5E8-D70F8882F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07D4-6322-004F-8C50-64C79BC21FE1}" type="datetimeFigureOut">
              <a:rPr lang="en-US" smtClean="0"/>
              <a:pPr/>
              <a:t>20/05/16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4F3A-A651-9E40-B9CC-AC4F31FFF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Libbi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Johnson (mentoring coordinator)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Input from DPCCN: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Mentor recommendations (will be treated as anonymous) both within partner departments and other departments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3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rest</a:t>
            </a:r>
            <a:r>
              <a:rPr lang="en-US" baseline="0" dirty="0" smtClean="0"/>
              <a:t> of the meeting looking at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refreshing postdoc needs list,  Thank you for your homework</a:t>
            </a:r>
          </a:p>
          <a:p>
            <a:r>
              <a:rPr lang="en-US" baseline="0" dirty="0" smtClean="0"/>
              <a:t>work out how we can measure progress – in 2, 5, 10 years time how could we show progress?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1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as 800 year old olive</a:t>
            </a:r>
            <a:r>
              <a:rPr lang="en-US" baseline="0" dirty="0" smtClean="0"/>
              <a:t> tree.  Fruitful, gnarly underneath.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creation of DPCCN, OPdA, postdoc centre was a new shoot on an existing structure.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Cast your minds back to 2014.  Postdoc centre was opening in May 2014 and we had no idea how it would be used.  Also we invited contacts/reps of departments for the first DPCCN meeting and to </a:t>
            </a:r>
            <a:r>
              <a:rPr lang="en-US" baseline="0" dirty="0" err="1" smtClean="0"/>
              <a:t>summarise</a:t>
            </a:r>
            <a:r>
              <a:rPr lang="en-US" baseline="0" dirty="0" smtClean="0"/>
              <a:t> your needs. Generated 13 postdoc needs.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0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ITS TIME TO REVSIT THIS LIST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THANKS FOR 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5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divided into 3 themes.</a:t>
            </a:r>
          </a:p>
          <a:p>
            <a:endParaRPr lang="en-US" dirty="0" smtClean="0"/>
          </a:p>
          <a:p>
            <a:r>
              <a:rPr lang="en-US" dirty="0" smtClean="0"/>
              <a:t>This is a somewhat artificial</a:t>
            </a:r>
            <a:r>
              <a:rPr lang="en-US" baseline="0" dirty="0" smtClean="0"/>
              <a:t> division for the purposes of dividing the group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know if we are making progress against any of these needs? </a:t>
            </a:r>
            <a:r>
              <a:rPr lang="en-US" baseline="0" dirty="0" smtClean="0"/>
              <a:t>What would success look like?  How can we measure it?  How do we know that we’ve got there?  How can we measure progress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another 2 years time how can we show that we have made progress?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6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1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1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8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  <a:p>
            <a:endParaRPr lang="en-US" dirty="0" smtClean="0"/>
          </a:p>
          <a:p>
            <a:r>
              <a:rPr lang="en-US" dirty="0" smtClean="0"/>
              <a:t>POSTDOC</a:t>
            </a:r>
            <a:r>
              <a:rPr lang="en-US" baseline="0" dirty="0" smtClean="0"/>
              <a:t> ENGAGEMENT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RECRUITMENT OF NEW MEMBERS / YOUR WORK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9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35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open</a:t>
            </a:r>
            <a:r>
              <a:rPr lang="en-US" baseline="0" dirty="0" smtClean="0"/>
              <a:t> to floor for discussion.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would be most useful for your committee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Elephant in the room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Committee integration/funding/sustainability</a:t>
            </a:r>
          </a:p>
          <a:p>
            <a:r>
              <a:rPr lang="en-US" dirty="0" smtClean="0"/>
              <a:t>Integration into department?</a:t>
            </a:r>
          </a:p>
          <a:p>
            <a:endParaRPr lang="en-US" dirty="0" smtClean="0"/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worked?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didn’t work (and why)?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needed in terms of resources?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“Blue sky thinking” (one new idea – no restrictions)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6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9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19B2-6103-CE44-8E01-83C3AAA27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1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0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4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D08F-1D7F-4458-9D5F-77DEE8B98210}" type="datetimeFigureOut">
              <a:rPr lang="en-GB" smtClean="0"/>
              <a:pPr/>
              <a:t>20/05/16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CCN_log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4"/>
            <a:ext cx="4896544" cy="5108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733256"/>
            <a:ext cx="44728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Wednesday 18 May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4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Partner departments: </a:t>
            </a:r>
            <a:br>
              <a:rPr lang="en-US" b="1" dirty="0" smtClean="0"/>
            </a:br>
            <a:r>
              <a:rPr lang="en-US" dirty="0" smtClean="0"/>
              <a:t>Vet School, Chemical Engineering, Physics and the Clinical School.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Work plan: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 smtClean="0"/>
              <a:t>Current:</a:t>
            </a:r>
            <a:r>
              <a:rPr lang="en-US" dirty="0" smtClean="0">
                <a:solidFill>
                  <a:srgbClr val="000090"/>
                </a:solidFill>
              </a:rPr>
              <a:t>	</a:t>
            </a:r>
            <a:r>
              <a:rPr lang="en-US" dirty="0" smtClean="0"/>
              <a:t>Building a mentor pool in the partner departments </a:t>
            </a:r>
            <a:br>
              <a:rPr lang="en-US" dirty="0" smtClean="0"/>
            </a:br>
            <a:r>
              <a:rPr lang="en-US" dirty="0" smtClean="0"/>
              <a:t>	and mentor/mentee matching.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 smtClean="0"/>
              <a:t>June: 	Applications and matching of mentees for </a:t>
            </a:r>
            <a:br>
              <a:rPr lang="en-US" dirty="0" smtClean="0"/>
            </a:br>
            <a:r>
              <a:rPr lang="en-US" dirty="0" smtClean="0"/>
              <a:t>	postdocs (outside of partner </a:t>
            </a:r>
            <a:r>
              <a:rPr lang="en-US" dirty="0" err="1" smtClean="0"/>
              <a:t>depts</a:t>
            </a:r>
            <a:r>
              <a:rPr lang="en-US" dirty="0" smtClean="0"/>
              <a:t>).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/>
              <a:t>	</a:t>
            </a:r>
            <a:r>
              <a:rPr lang="en-US" b="1" dirty="0" smtClean="0"/>
              <a:t>Deadline for applications 9am 20 June</a:t>
            </a:r>
            <a:endParaRPr lang="en-US" b="1" i="1" dirty="0" smtClean="0"/>
          </a:p>
          <a:p>
            <a:pPr marL="0" indent="0" algn="ctr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sz="3200" dirty="0" smtClean="0"/>
              <a:t>Mentoring information evening 6pm 15 June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err="1"/>
              <a:t>www.opda.cam.ac.uk</a:t>
            </a:r>
            <a:r>
              <a:rPr lang="en-US" b="1" dirty="0"/>
              <a:t>/</a:t>
            </a:r>
            <a:r>
              <a:rPr lang="en-US" b="1" dirty="0" err="1"/>
              <a:t>whileincambridge</a:t>
            </a:r>
            <a:r>
              <a:rPr lang="en-US" b="1" dirty="0"/>
              <a:t>/mentoring</a:t>
            </a:r>
            <a:endParaRPr lang="en-US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Priorities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 descr="Centenarian_olive_tree_1_(475218368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4624" y="260648"/>
            <a:ext cx="10811497" cy="59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stel-stafilic-old-olive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0568" y="548680"/>
            <a:ext cx="10343692" cy="5688632"/>
          </a:xfrm>
        </p:spPr>
      </p:pic>
    </p:spTree>
    <p:extLst>
      <p:ext uri="{BB962C8B-B14F-4D97-AF65-F5344CB8AC3E}">
        <p14:creationId xmlns:p14="http://schemas.microsoft.com/office/powerpoint/2010/main" val="33191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Prioritised </a:t>
            </a:r>
            <a:r>
              <a:rPr lang="en-GB" dirty="0" err="1" smtClean="0"/>
              <a:t>Postdoc</a:t>
            </a:r>
            <a:r>
              <a:rPr lang="en-GB" dirty="0" smtClean="0"/>
              <a:t> Needs</a:t>
            </a:r>
            <a:br>
              <a:rPr lang="en-GB" dirty="0" smtClean="0"/>
            </a:br>
            <a:r>
              <a:rPr lang="en-GB" sz="2000" dirty="0" smtClean="0"/>
              <a:t>(DPCCN, May 2014)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1988840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Research Excellence &amp; Recognition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6" y="3573016"/>
            <a:ext cx="1800200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Appropriate &amp; Timely Mentoring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576" y="5157192"/>
            <a:ext cx="1800200" cy="1440160"/>
          </a:xfrm>
          <a:prstGeom prst="roundRect">
            <a:avLst/>
          </a:pr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Networking (Professionally &amp; Socially)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988840"/>
            <a:ext cx="1800200" cy="144016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Strategic Career Plan &amp; Progression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3573016"/>
            <a:ext cx="180020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Meaningful Professional Review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9792" y="5157192"/>
            <a:ext cx="1800200" cy="14401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Timely Induction &amp; Welcome in Cambridge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1988840"/>
            <a:ext cx="1800200" cy="1440160"/>
          </a:xfrm>
          <a:prstGeom prst="round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Leadership &amp; Teaching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4008" y="3573016"/>
            <a:ext cx="1800200" cy="1440160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Personal &amp; Professional Development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008" y="5165576"/>
            <a:ext cx="1800200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Alumni benefits on leaving Cambridge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8224" y="1988840"/>
            <a:ext cx="1800200" cy="14401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Representation at Dept. &amp; University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8224" y="3573016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Moving to Careers  Outside Academia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8224" y="5157192"/>
            <a:ext cx="1800200" cy="144016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College Affiliations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47664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491880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436096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3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80312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4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1547664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5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491880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5076056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7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380312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8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547664" y="508518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9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3347864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10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5292080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11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164288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13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5436096" y="3501008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12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55576" y="14847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Postdocs</a:t>
            </a:r>
            <a:r>
              <a:rPr lang="en-GB" dirty="0" smtClean="0"/>
              <a:t> need opportunities / support / access to following: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needs still relevant </a:t>
            </a:r>
          </a:p>
          <a:p>
            <a:pPr lvl="1"/>
            <a:r>
              <a:rPr lang="en-US" dirty="0" smtClean="0"/>
              <a:t>Alumni benefits already in place</a:t>
            </a:r>
          </a:p>
          <a:p>
            <a:pPr lvl="1"/>
            <a:r>
              <a:rPr lang="en-US" dirty="0" smtClean="0"/>
              <a:t>Acknowledgement of central induction</a:t>
            </a:r>
          </a:p>
          <a:p>
            <a:r>
              <a:rPr lang="en-US" dirty="0" smtClean="0"/>
              <a:t>Explicit needs of</a:t>
            </a:r>
          </a:p>
          <a:p>
            <a:pPr lvl="1"/>
            <a:r>
              <a:rPr lang="en-US" dirty="0" smtClean="0"/>
              <a:t>pay and cost of living in Cambridge</a:t>
            </a:r>
          </a:p>
          <a:p>
            <a:pPr lvl="1"/>
            <a:r>
              <a:rPr lang="en-US" dirty="0" smtClean="0"/>
              <a:t>family support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ports facilities / societies</a:t>
            </a:r>
          </a:p>
          <a:p>
            <a:pPr lvl="1"/>
            <a:r>
              <a:rPr lang="en-US" dirty="0" smtClean="0"/>
              <a:t>working conditions (space)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ravel funding (conferences)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rogression/promotion within Cambridge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eries of short term contracts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term ‘postdocs’.  How are they valued/</a:t>
            </a:r>
            <a:r>
              <a:rPr lang="en-US" dirty="0" err="1" smtClean="0"/>
              <a:t>recognised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‘token’ change (policy implementation); how is change </a:t>
            </a:r>
            <a:r>
              <a:rPr lang="en-US" dirty="0" smtClean="0"/>
              <a:t>measured</a:t>
            </a:r>
          </a:p>
        </p:txBody>
      </p:sp>
      <p:pic>
        <p:nvPicPr>
          <p:cNvPr id="4" name="Picture 3" descr="Elephant-in-the-Roo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1484784"/>
            <a:ext cx="2117737" cy="36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 Needs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43808" y="1484784"/>
            <a:ext cx="3420000" cy="34200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75656" y="3284984"/>
            <a:ext cx="3420000" cy="3420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23928" y="3212976"/>
            <a:ext cx="3420000" cy="34200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98425" algn="ctr">
              <a:tabLst>
                <a:tab pos="1250950" algn="l"/>
                <a:tab pos="2422525" algn="l"/>
              </a:tabLs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58112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(C) Representation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Integration</a:t>
            </a:r>
          </a:p>
          <a:p>
            <a:r>
              <a:rPr lang="en-US" sz="2200" b="1" dirty="0"/>
              <a:t>Recognition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4365104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" algn="ctr">
              <a:tabLst>
                <a:tab pos="1250950" algn="l"/>
                <a:tab pos="2422525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(B) Career </a:t>
            </a:r>
            <a:r>
              <a:rPr lang="en-US" sz="2200" b="1" dirty="0">
                <a:solidFill>
                  <a:srgbClr val="000000"/>
                </a:solidFill>
              </a:rPr>
              <a:t>progression</a:t>
            </a:r>
          </a:p>
          <a:p>
            <a:pPr marL="98425" algn="ctr">
              <a:tabLst>
                <a:tab pos="1250950" algn="l"/>
                <a:tab pos="2422525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Researcher Development</a:t>
            </a:r>
            <a:endParaRPr lang="en-US" sz="22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2664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r>
              <a:rPr lang="en-US" sz="2200" b="1" dirty="0" smtClean="0">
                <a:solidFill>
                  <a:srgbClr val="000000"/>
                </a:solidFill>
              </a:rPr>
              <a:t>(A) Management</a:t>
            </a:r>
            <a:r>
              <a:rPr lang="en-US" sz="2200" b="1" dirty="0">
                <a:solidFill>
                  <a:srgbClr val="000000"/>
                </a:solidFill>
              </a:rPr>
              <a:t/>
            </a:r>
            <a:br>
              <a:rPr lang="en-US" sz="2200" b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- </a:t>
            </a:r>
            <a:r>
              <a:rPr lang="en-US" sz="2200" dirty="0" smtClean="0">
                <a:solidFill>
                  <a:srgbClr val="000000"/>
                </a:solidFill>
              </a:rPr>
              <a:t>PI / line manager</a:t>
            </a:r>
            <a:endParaRPr lang="en-US" sz="2200" dirty="0">
              <a:solidFill>
                <a:srgbClr val="000000"/>
              </a:solidFill>
            </a:endParaRPr>
          </a:p>
          <a:p>
            <a:pPr marL="352425"/>
            <a:r>
              <a:rPr lang="en-US" sz="2200" dirty="0" smtClean="0">
                <a:solidFill>
                  <a:srgbClr val="000000"/>
                </a:solidFill>
              </a:rPr>
              <a:t>- </a:t>
            </a:r>
            <a:r>
              <a:rPr lang="en-US" sz="2200" dirty="0">
                <a:solidFill>
                  <a:srgbClr val="000000"/>
                </a:solidFill>
              </a:rPr>
              <a:t>HR processes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- Department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1560" y="1556792"/>
            <a:ext cx="3059960" cy="3096344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04864"/>
            <a:ext cx="2736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r>
              <a:rPr lang="en-US" sz="2200" b="1" dirty="0" smtClean="0">
                <a:solidFill>
                  <a:srgbClr val="000000"/>
                </a:solidFill>
              </a:rPr>
              <a:t>(D) Welfare</a:t>
            </a:r>
          </a:p>
          <a:p>
            <a:pPr marL="695325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family/partner</a:t>
            </a:r>
          </a:p>
          <a:p>
            <a:pPr marL="695325" indent="-34290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</a:rPr>
              <a:t>h</a:t>
            </a:r>
            <a:r>
              <a:rPr lang="en-US" sz="2200" dirty="0" smtClean="0">
                <a:solidFill>
                  <a:srgbClr val="000000"/>
                </a:solidFill>
              </a:rPr>
              <a:t>ousing</a:t>
            </a:r>
          </a:p>
          <a:p>
            <a:pPr marL="695325" indent="-342900">
              <a:buFontTx/>
              <a:buChar char="-"/>
            </a:pPr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3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‘success’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2636912"/>
            <a:ext cx="2915816" cy="15407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Where do we want to go?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636912"/>
            <a:ext cx="25922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Where are we now?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4869160"/>
            <a:ext cx="7200800" cy="9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What does success look/feel like?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How could we monitor and measure success?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>
          <a:xfrm>
            <a:off x="3059832" y="2636912"/>
            <a:ext cx="2952328" cy="158417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2400" dirty="0" smtClean="0"/>
              <a:t>How can we get there?</a:t>
            </a:r>
            <a:endParaRPr lang="en-US" sz="24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666" y="2276872"/>
            <a:ext cx="358351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20906"/>
              </p:ext>
            </p:extLst>
          </p:nvPr>
        </p:nvGraphicFramePr>
        <p:xfrm>
          <a:off x="0" y="188640"/>
          <a:ext cx="9143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712"/>
                <a:gridCol w="2488288"/>
                <a:gridCol w="2370466"/>
                <a:gridCol w="2201533"/>
              </a:tblGrid>
              <a:tr h="1454628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en-US" sz="2400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400" dirty="0" smtClean="0"/>
                        <a:t>Where</a:t>
                      </a:r>
                      <a:r>
                        <a:rPr lang="en-US" sz="2400" baseline="0" dirty="0" smtClean="0"/>
                        <a:t> are we now?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2400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 smtClean="0"/>
                        <a:t> Where do we want to go?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How can we measure success?</a:t>
                      </a:r>
                      <a:endParaRPr lang="en-US" sz="2400" dirty="0"/>
                    </a:p>
                  </a:txBody>
                  <a:tcPr/>
                </a:tc>
              </a:tr>
              <a:tr h="1468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Postdocs have a  meaningful</a:t>
                      </a:r>
                      <a:r>
                        <a:rPr lang="en-US" sz="2400" baseline="0" dirty="0" smtClean="0"/>
                        <a:t> professional review</a:t>
                      </a:r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Up Arrow 1"/>
          <p:cNvSpPr/>
          <p:nvPr/>
        </p:nvSpPr>
        <p:spPr>
          <a:xfrm>
            <a:off x="5004048" y="1844824"/>
            <a:ext cx="1512168" cy="2160240"/>
          </a:xfrm>
          <a:prstGeom prst="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3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780-happy-2nd-birthday-cupcake-supershape-foil-balloon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2" b="-1891"/>
          <a:stretch/>
        </p:blipFill>
        <p:spPr>
          <a:xfrm>
            <a:off x="1187624" y="0"/>
            <a:ext cx="6804248" cy="6988096"/>
          </a:xfrm>
        </p:spPr>
      </p:pic>
    </p:spTree>
    <p:extLst>
      <p:ext uri="{BB962C8B-B14F-4D97-AF65-F5344CB8AC3E}">
        <p14:creationId xmlns:p14="http://schemas.microsoft.com/office/powerpoint/2010/main" val="15721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793494"/>
              </p:ext>
            </p:extLst>
          </p:nvPr>
        </p:nvGraphicFramePr>
        <p:xfrm>
          <a:off x="0" y="188640"/>
          <a:ext cx="9143999" cy="65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712"/>
                <a:gridCol w="2488288"/>
                <a:gridCol w="2370466"/>
                <a:gridCol w="2201533"/>
              </a:tblGrid>
              <a:tr h="1454628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en-US" sz="2400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400" dirty="0" smtClean="0"/>
                        <a:t>Where</a:t>
                      </a:r>
                      <a:r>
                        <a:rPr lang="en-US" sz="2400" baseline="0" dirty="0" smtClean="0"/>
                        <a:t> are we now?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2400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 smtClean="0"/>
                        <a:t> Where do we want to go?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How can we measure success?</a:t>
                      </a:r>
                      <a:endParaRPr lang="en-US" sz="2400" dirty="0"/>
                    </a:p>
                  </a:txBody>
                  <a:tcPr/>
                </a:tc>
              </a:tr>
              <a:tr h="1468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Postdocs have a  meaningful</a:t>
                      </a:r>
                      <a:r>
                        <a:rPr lang="en-US" sz="2400" baseline="0" dirty="0" smtClean="0"/>
                        <a:t> professional review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 2015 survey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1800" dirty="0" smtClean="0"/>
                        <a:t>58.2% have participated in Staff review (SRD) in the last 2 years.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53.4% in 2013, 40.4% in 2011, 32.7% in 2009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of these 54% found it useful/very useful in helping them to focus on career aspirations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90%</a:t>
                      </a:r>
                      <a:r>
                        <a:rPr lang="en-US" sz="2400" baseline="0" dirty="0" smtClean="0"/>
                        <a:t> of postdocs having a review within 1 year of probation.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What about short term postdocs?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HR return</a:t>
                      </a:r>
                      <a:r>
                        <a:rPr lang="en-US" sz="2400" baseline="0" dirty="0" smtClean="0"/>
                        <a:t> rates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Postdoc survey data – participation rates and usefulness 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Policy change to every year.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040" y="58772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Based on feedback, there are suggested changes of wording to each need.  Please edit/amend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 Needs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43808" y="1484784"/>
            <a:ext cx="3420000" cy="34200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75656" y="3284984"/>
            <a:ext cx="3420000" cy="3420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23928" y="3212976"/>
            <a:ext cx="3420000" cy="34200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98425" algn="ctr">
              <a:tabLst>
                <a:tab pos="1250950" algn="l"/>
                <a:tab pos="2422525" algn="l"/>
              </a:tabLs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58112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(C) Representation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Integration</a:t>
            </a:r>
          </a:p>
          <a:p>
            <a:r>
              <a:rPr lang="en-US" sz="2200" b="1" dirty="0"/>
              <a:t>Recognition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4365104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" algn="ctr">
              <a:tabLst>
                <a:tab pos="1250950" algn="l"/>
                <a:tab pos="2422525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(B) Career </a:t>
            </a:r>
            <a:r>
              <a:rPr lang="en-US" sz="2200" b="1" dirty="0">
                <a:solidFill>
                  <a:srgbClr val="000000"/>
                </a:solidFill>
              </a:rPr>
              <a:t>progression</a:t>
            </a:r>
          </a:p>
          <a:p>
            <a:pPr marL="98425" algn="ctr">
              <a:tabLst>
                <a:tab pos="1250950" algn="l"/>
                <a:tab pos="2422525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Researcher Development</a:t>
            </a:r>
            <a:endParaRPr lang="en-US" sz="22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2664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r>
              <a:rPr lang="en-US" sz="2200" b="1" dirty="0" smtClean="0">
                <a:solidFill>
                  <a:srgbClr val="000000"/>
                </a:solidFill>
              </a:rPr>
              <a:t>(A) Management</a:t>
            </a:r>
            <a:r>
              <a:rPr lang="en-US" sz="2200" b="1" dirty="0">
                <a:solidFill>
                  <a:srgbClr val="000000"/>
                </a:solidFill>
              </a:rPr>
              <a:t/>
            </a:r>
            <a:br>
              <a:rPr lang="en-US" sz="2200" b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- </a:t>
            </a:r>
            <a:r>
              <a:rPr lang="en-US" sz="2200" dirty="0" smtClean="0">
                <a:solidFill>
                  <a:srgbClr val="000000"/>
                </a:solidFill>
              </a:rPr>
              <a:t>PI / line manager</a:t>
            </a:r>
            <a:endParaRPr lang="en-US" sz="2200" dirty="0">
              <a:solidFill>
                <a:srgbClr val="000000"/>
              </a:solidFill>
            </a:endParaRPr>
          </a:p>
          <a:p>
            <a:pPr marL="352425"/>
            <a:r>
              <a:rPr lang="en-US" sz="2200" dirty="0" smtClean="0">
                <a:solidFill>
                  <a:srgbClr val="000000"/>
                </a:solidFill>
              </a:rPr>
              <a:t>- </a:t>
            </a:r>
            <a:r>
              <a:rPr lang="en-US" sz="2200" dirty="0">
                <a:solidFill>
                  <a:srgbClr val="000000"/>
                </a:solidFill>
              </a:rPr>
              <a:t>HR processes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- Department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1560" y="1556792"/>
            <a:ext cx="3059960" cy="3096344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04864"/>
            <a:ext cx="2736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r>
              <a:rPr lang="en-US" sz="2200" b="1" dirty="0" smtClean="0">
                <a:solidFill>
                  <a:srgbClr val="000000"/>
                </a:solidFill>
              </a:rPr>
              <a:t>(D) Welfare</a:t>
            </a:r>
          </a:p>
          <a:p>
            <a:pPr marL="695325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family/partner</a:t>
            </a:r>
          </a:p>
          <a:p>
            <a:pPr marL="695325" indent="-34290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</a:rPr>
              <a:t>h</a:t>
            </a:r>
            <a:r>
              <a:rPr lang="en-US" sz="2200" dirty="0" smtClean="0">
                <a:solidFill>
                  <a:srgbClr val="000000"/>
                </a:solidFill>
              </a:rPr>
              <a:t>ousing</a:t>
            </a:r>
          </a:p>
          <a:p>
            <a:pPr marL="695325" indent="-342900">
              <a:buFontTx/>
              <a:buChar char="-"/>
            </a:pPr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for 2016/17</a:t>
            </a:r>
          </a:p>
        </p:txBody>
      </p:sp>
      <p:pic>
        <p:nvPicPr>
          <p:cNvPr id="4" name="Picture 3" descr="Elephant-in-the-Ro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704856" cy="51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for 2016/17</a:t>
            </a:r>
          </a:p>
        </p:txBody>
      </p:sp>
      <p:pic>
        <p:nvPicPr>
          <p:cNvPr id="4" name="Picture 3" descr="AAEAAQAAAAAAAALbAAAAJDJkODcyODIwLTYxYzUtNDdkNi1iOWEyLWQyNDAyNWQ5OTJl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140968"/>
            <a:ext cx="7272808" cy="3842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 smtClean="0"/>
              <a:t>Committee sustainability</a:t>
            </a:r>
          </a:p>
          <a:p>
            <a:r>
              <a:rPr lang="en-US" dirty="0" smtClean="0"/>
              <a:t>Postdoc Engagement</a:t>
            </a:r>
          </a:p>
          <a:p>
            <a:r>
              <a:rPr lang="en-US" dirty="0" smtClean="0"/>
              <a:t>Recruitment of new members</a:t>
            </a:r>
          </a:p>
          <a:p>
            <a:r>
              <a:rPr lang="en-US" dirty="0" smtClean="0"/>
              <a:t>Your workload (priorities).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for 2016/17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would be most useful for your committee?</a:t>
            </a:r>
            <a:endParaRPr lang="en-US" dirty="0"/>
          </a:p>
          <a:p>
            <a:pPr lvl="1"/>
            <a:r>
              <a:rPr lang="en-US" dirty="0" smtClean="0"/>
              <a:t>DPCCN termly meetings</a:t>
            </a:r>
          </a:p>
          <a:p>
            <a:pPr lvl="1"/>
            <a:r>
              <a:rPr lang="en-US" dirty="0" smtClean="0"/>
              <a:t>Personal and ctte training opportunities</a:t>
            </a:r>
          </a:p>
          <a:p>
            <a:pPr lvl="1"/>
            <a:r>
              <a:rPr lang="en-US" dirty="0" smtClean="0"/>
              <a:t>Director of Postdoctoral Affairs and OPdA</a:t>
            </a:r>
          </a:p>
          <a:p>
            <a:pPr lvl="1"/>
            <a:r>
              <a:rPr lang="en-US" smtClean="0"/>
              <a:t>???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293096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660066"/>
                </a:solidFill>
              </a:rPr>
              <a:t>What has worked for your ctte?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660066"/>
                </a:solidFill>
              </a:rPr>
              <a:t>What has not worked (and </a:t>
            </a:r>
            <a:r>
              <a:rPr lang="en-US" sz="2800" i="1" dirty="0" smtClean="0">
                <a:solidFill>
                  <a:srgbClr val="660066"/>
                </a:solidFill>
              </a:rPr>
              <a:t>why</a:t>
            </a:r>
            <a:r>
              <a:rPr lang="en-US" sz="2800" i="1" dirty="0">
                <a:solidFill>
                  <a:srgbClr val="660066"/>
                </a:solidFill>
              </a:rPr>
              <a:t>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660066"/>
                </a:solidFill>
              </a:rPr>
              <a:t>What </a:t>
            </a:r>
            <a:r>
              <a:rPr lang="en-US" sz="2800" i="1" dirty="0" smtClean="0">
                <a:solidFill>
                  <a:srgbClr val="660066"/>
                </a:solidFill>
              </a:rPr>
              <a:t>support and resource </a:t>
            </a:r>
            <a:r>
              <a:rPr lang="en-US" sz="2800" i="1" dirty="0">
                <a:solidFill>
                  <a:srgbClr val="660066"/>
                </a:solidFill>
              </a:rPr>
              <a:t>is needed</a:t>
            </a:r>
            <a:r>
              <a:rPr lang="en-US" sz="2800" i="1" dirty="0" smtClean="0">
                <a:solidFill>
                  <a:srgbClr val="660066"/>
                </a:solidFill>
              </a:rPr>
              <a:t>?</a:t>
            </a:r>
            <a:endParaRPr lang="en-US" sz="2800" i="1" dirty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rgbClr val="660066"/>
                </a:solidFill>
              </a:rPr>
              <a:t>How would you like to use the DPCCN next year?</a:t>
            </a:r>
          </a:p>
        </p:txBody>
      </p:sp>
    </p:spTree>
    <p:extLst>
      <p:ext uri="{BB962C8B-B14F-4D97-AF65-F5344CB8AC3E}">
        <p14:creationId xmlns:p14="http://schemas.microsoft.com/office/powerpoint/2010/main" val="270199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PdOC Masterclass Part 1 “Prepare yourself for leadership” </a:t>
            </a:r>
            <a:br>
              <a:rPr lang="en-US" sz="3000" dirty="0" smtClean="0"/>
            </a:br>
            <a:r>
              <a:rPr lang="en-US" sz="3000" dirty="0" smtClean="0"/>
              <a:t>22 June 9:30am-12:30pm </a:t>
            </a:r>
          </a:p>
          <a:p>
            <a:r>
              <a:rPr lang="en-US" sz="3000" dirty="0" smtClean="0"/>
              <a:t>PdOC Masterclass Part 2 “Leading others”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22 June </a:t>
            </a:r>
            <a:r>
              <a:rPr lang="en-US" sz="3000" dirty="0" smtClean="0"/>
              <a:t>1:30pm-</a:t>
            </a:r>
            <a:r>
              <a:rPr lang="en-US" sz="3000" dirty="0"/>
              <a:t>4</a:t>
            </a:r>
            <a:r>
              <a:rPr lang="en-US" sz="3000" dirty="0" smtClean="0"/>
              <a:t>:</a:t>
            </a:r>
            <a:r>
              <a:rPr lang="en-US" sz="3000" dirty="0"/>
              <a:t>30pm </a:t>
            </a:r>
          </a:p>
          <a:p>
            <a:r>
              <a:rPr lang="en-US" sz="3000" dirty="0" smtClean="0"/>
              <a:t>PdOC Society AGM and election of a new committee 14 June, 6.30pm at King’s College</a:t>
            </a:r>
          </a:p>
          <a:p>
            <a:r>
              <a:rPr lang="en-US" sz="3000" dirty="0" smtClean="0"/>
              <a:t>Researcher Development Committee – reps from Clinical school / Engineering / Arts, Humanities, Social Sciences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849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be confirmed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tabLst>
                <a:tab pos="1160463" algn="l"/>
              </a:tabLst>
            </a:pPr>
            <a:r>
              <a:rPr lang="en-US" dirty="0"/>
              <a:t>6</a:t>
            </a:r>
            <a:r>
              <a:rPr lang="en-US" dirty="0" smtClean="0"/>
              <a:t>.00  	Introductions and updates (Tariq/Joy)</a:t>
            </a:r>
          </a:p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6.20</a:t>
            </a:r>
            <a:r>
              <a:rPr lang="en-US" dirty="0"/>
              <a:t>	</a:t>
            </a:r>
            <a:r>
              <a:rPr lang="en-US" dirty="0" smtClean="0"/>
              <a:t>Focus on </a:t>
            </a:r>
            <a:r>
              <a:rPr lang="en-GB" dirty="0" smtClean="0"/>
              <a:t>Leadership (Tariq/Andy)</a:t>
            </a:r>
            <a:endParaRPr lang="en-GB" dirty="0"/>
          </a:p>
          <a:p>
            <a:pPr marL="0" indent="0">
              <a:buNone/>
              <a:tabLst>
                <a:tab pos="1160463" algn="l"/>
              </a:tabLst>
            </a:pPr>
            <a:r>
              <a:rPr lang="en-GB" dirty="0" smtClean="0"/>
              <a:t>6.40	Postdoc Needs (Joy)</a:t>
            </a:r>
            <a:br>
              <a:rPr lang="en-GB" dirty="0" smtClean="0"/>
            </a:br>
            <a:r>
              <a:rPr lang="en-GB" dirty="0" smtClean="0"/>
              <a:t>	What does success look like?</a:t>
            </a:r>
          </a:p>
          <a:p>
            <a:pPr marL="0" indent="0">
              <a:buNone/>
              <a:tabLst>
                <a:tab pos="1160463" algn="l"/>
              </a:tabLst>
            </a:pPr>
            <a:r>
              <a:rPr lang="en-GB" dirty="0" smtClean="0"/>
              <a:t>7.20	DPCCN priorities for 2016/17 (Joy)</a:t>
            </a:r>
            <a:endParaRPr lang="en-US" dirty="0" smtClean="0"/>
          </a:p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7.50 	</a:t>
            </a:r>
            <a:r>
              <a:rPr lang="en-GB" dirty="0" smtClean="0"/>
              <a:t>AOB</a:t>
            </a:r>
          </a:p>
          <a:p>
            <a:pPr marL="0" lvl="0" indent="0">
              <a:buNone/>
              <a:tabLst>
                <a:tab pos="1160463" algn="l"/>
              </a:tabLst>
            </a:pPr>
            <a:r>
              <a:rPr lang="en-GB" dirty="0"/>
              <a:t>8</a:t>
            </a:r>
            <a:r>
              <a:rPr lang="en-GB" dirty="0" smtClean="0"/>
              <a:t>.00 	End of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1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Purposes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4545877"/>
            <a:ext cx="3106689" cy="151397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3000" dirty="0"/>
              <a:t>P</a:t>
            </a:r>
            <a:r>
              <a:rPr lang="en-GB" sz="3000" dirty="0" smtClean="0"/>
              <a:t>rovide </a:t>
            </a:r>
            <a:r>
              <a:rPr lang="en-GB" sz="3000" b="1" dirty="0"/>
              <a:t>guidance and support </a:t>
            </a:r>
            <a:r>
              <a:rPr lang="en-GB" sz="3000" dirty="0"/>
              <a:t>for postdocs and departments </a:t>
            </a:r>
            <a:r>
              <a:rPr lang="en-GB" sz="3000" dirty="0" smtClean="0"/>
              <a:t>in setting up </a:t>
            </a:r>
            <a:r>
              <a:rPr lang="en-GB" sz="3000" b="1" dirty="0" smtClean="0"/>
              <a:t>new</a:t>
            </a:r>
            <a:r>
              <a:rPr lang="en-GB" sz="3000" dirty="0" smtClean="0"/>
              <a:t> departmental </a:t>
            </a:r>
            <a:r>
              <a:rPr lang="en-GB" sz="3000" dirty="0"/>
              <a:t>postdoc </a:t>
            </a:r>
            <a:r>
              <a:rPr lang="en-GB" sz="3000" dirty="0" smtClean="0"/>
              <a:t>committees</a:t>
            </a:r>
            <a:endParaRPr lang="en-GB" sz="3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5" y="2063362"/>
            <a:ext cx="1400303" cy="17976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2505135"/>
            <a:ext cx="1872208" cy="106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P</a:t>
            </a:r>
            <a:r>
              <a:rPr lang="en-GB" sz="3000" dirty="0" smtClean="0"/>
              <a:t>rovide a representative </a:t>
            </a:r>
            <a:r>
              <a:rPr lang="en-GB" sz="3000" b="1" dirty="0" smtClean="0"/>
              <a:t>postdoc ‘voice’ </a:t>
            </a:r>
          </a:p>
        </p:txBody>
      </p:sp>
      <p:pic>
        <p:nvPicPr>
          <p:cNvPr id="2054" name="Picture 6" descr="http://4.bp.blogspot.com/-_JL2pjHbH58/U68x-5YhuGI/AAAAAAAAIfI/wpA7T-OmCIk/s1600/compartir-idea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916" y="2235233"/>
            <a:ext cx="1966408" cy="14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04247" y="2261190"/>
            <a:ext cx="1954561" cy="1383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b="1" dirty="0" smtClean="0"/>
              <a:t>Share</a:t>
            </a:r>
            <a:r>
              <a:rPr lang="en-GB" sz="3000" dirty="0" smtClean="0"/>
              <a:t> </a:t>
            </a:r>
            <a:r>
              <a:rPr lang="en-GB" sz="3000" dirty="0"/>
              <a:t>best practice, ideas and experiences between departments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2305" y="4573489"/>
            <a:ext cx="2736304" cy="1475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 smtClean="0"/>
              <a:t>Provide </a:t>
            </a:r>
            <a:r>
              <a:rPr lang="en-GB" sz="3000" dirty="0"/>
              <a:t>face to face advice, </a:t>
            </a:r>
            <a:r>
              <a:rPr lang="en-GB" sz="3000" dirty="0" smtClean="0"/>
              <a:t>support &amp; </a:t>
            </a:r>
            <a:r>
              <a:rPr lang="en-GB" sz="3000" dirty="0"/>
              <a:t>training for </a:t>
            </a:r>
            <a:r>
              <a:rPr lang="en-GB" sz="3000" b="1" dirty="0" smtClean="0"/>
              <a:t>existing</a:t>
            </a:r>
            <a:r>
              <a:rPr lang="en-GB" sz="3000" dirty="0" smtClean="0"/>
              <a:t> departmental </a:t>
            </a:r>
            <a:r>
              <a:rPr lang="en-GB" sz="3000" dirty="0"/>
              <a:t>postdoc committees</a:t>
            </a:r>
          </a:p>
        </p:txBody>
      </p:sp>
      <p:pic>
        <p:nvPicPr>
          <p:cNvPr id="2058" name="Picture 10" descr="http://www.scit.edu.in/fckuserfile/care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509120"/>
            <a:ext cx="1872209" cy="14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6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he centre brings together postdoctoral researchers from right across the universit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9425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2015/16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131840" y="3068960"/>
            <a:ext cx="2520000" cy="180000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Strategic 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Career Plan &amp; Progression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68" y="4509120"/>
            <a:ext cx="2520000" cy="1800000"/>
          </a:xfrm>
          <a:prstGeom prst="round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Leadership &amp; Teaching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251520" y="1772816"/>
            <a:ext cx="2520000" cy="1800000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Personal &amp; Professional Development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2339752" y="5301208"/>
            <a:ext cx="1944216" cy="1080120"/>
          </a:xfrm>
          <a:prstGeom prst="octag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35125"/>
                </a:solidFill>
              </a:rPr>
              <a:t>Mentoring </a:t>
            </a:r>
            <a:endParaRPr lang="en-US" sz="2400" dirty="0">
              <a:solidFill>
                <a:srgbClr val="43512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19872" y="4653136"/>
            <a:ext cx="288032" cy="86409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91680" y="3501008"/>
            <a:ext cx="1080120" cy="2016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9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new postdocs are invited to a ‘Getting Connected’ postdoc induction.</a:t>
            </a:r>
          </a:p>
          <a:p>
            <a:r>
              <a:rPr lang="en-US" sz="2400" dirty="0" smtClean="0"/>
              <a:t>Two new Researcher Development consultants for postdocs have been appointed.</a:t>
            </a:r>
          </a:p>
          <a:p>
            <a:r>
              <a:rPr lang="en-US" sz="2400" dirty="0" smtClean="0"/>
              <a:t>College affiliation funding scheme to increase and embed postdoctoral affiliation schemes has been launched.</a:t>
            </a:r>
          </a:p>
          <a:p>
            <a:r>
              <a:rPr lang="en-US" sz="2400" dirty="0" smtClean="0"/>
              <a:t>New on-line SRD process being promoted to departments.</a:t>
            </a:r>
          </a:p>
          <a:p>
            <a:r>
              <a:rPr lang="en-US" sz="2400" dirty="0" smtClean="0"/>
              <a:t>Postdoc Centre @ Mill Lane until 2019.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4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40" y="1484784"/>
            <a:ext cx="9144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 Centre @ Biomedical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87450" y="2780928"/>
            <a:ext cx="7956550" cy="2879725"/>
            <a:chOff x="1187624" y="2204864"/>
            <a:chExt cx="7956376" cy="288032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87624" y="2420809"/>
              <a:ext cx="4105185" cy="2664375"/>
            </a:xfrm>
            <a:prstGeom prst="line">
              <a:avLst/>
            </a:prstGeom>
            <a:ln w="44450">
              <a:solidFill>
                <a:srgbClr val="FFFF00"/>
              </a:solidFill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220072" y="2204864"/>
              <a:ext cx="3923928" cy="461665"/>
            </a:xfrm>
            <a:prstGeom prst="rect">
              <a:avLst/>
            </a:prstGeom>
            <a:solidFill>
              <a:srgbClr val="435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400" b="1" dirty="0">
                  <a:solidFill>
                    <a:srgbClr val="A8B400"/>
                  </a:solidFill>
                </a:rPr>
                <a:t>To open: August 2016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8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 Centre @ NW Cambridge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P:\2009\9400217_NWC_Masterplanning\05GRAPHICS\5.4Proj_Graphics\DESIGN GUIDELINES\FINAL ILLUSTRATIVE MASTERPLAN\NWC_MPLAN_REV_2500@A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402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87901" y="1628775"/>
            <a:ext cx="43561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rgbClr val="FF6600"/>
                </a:solidFill>
              </a:rPr>
              <a:t>Phase </a:t>
            </a:r>
            <a:r>
              <a:rPr lang="en-GB" sz="2400" b="1" dirty="0" smtClean="0">
                <a:solidFill>
                  <a:srgbClr val="FF6600"/>
                </a:solidFill>
              </a:rPr>
              <a:t>1 </a:t>
            </a:r>
          </a:p>
          <a:p>
            <a:pPr>
              <a:spcAft>
                <a:spcPts val="1800"/>
              </a:spcAft>
            </a:pPr>
            <a:r>
              <a:rPr lang="en-GB" sz="2000" b="1" dirty="0" smtClean="0">
                <a:solidFill>
                  <a:srgbClr val="156570"/>
                </a:solidFill>
              </a:rPr>
              <a:t>700</a:t>
            </a:r>
            <a:r>
              <a:rPr lang="en-GB" sz="2000" b="1" dirty="0">
                <a:solidFill>
                  <a:srgbClr val="156570"/>
                </a:solidFill>
              </a:rPr>
              <a:t>+ units for key worker housing    </a:t>
            </a:r>
            <a:r>
              <a:rPr lang="en-GB" sz="2000" dirty="0">
                <a:solidFill>
                  <a:srgbClr val="156570"/>
                </a:solidFill>
              </a:rPr>
              <a:t>(</a:t>
            </a:r>
            <a:r>
              <a:rPr lang="en-GB" sz="2000" b="1" dirty="0">
                <a:solidFill>
                  <a:srgbClr val="156570"/>
                </a:solidFill>
              </a:rPr>
              <a:t>mostly research staff</a:t>
            </a:r>
            <a:r>
              <a:rPr lang="en-GB" sz="2000" dirty="0" smtClean="0">
                <a:solidFill>
                  <a:srgbClr val="156570"/>
                </a:solidFill>
              </a:rPr>
              <a:t>) from Jan 2017</a:t>
            </a:r>
            <a:endParaRPr lang="en-GB" sz="2000" dirty="0">
              <a:solidFill>
                <a:srgbClr val="156570"/>
              </a:solidFill>
            </a:endParaRPr>
          </a:p>
          <a:p>
            <a:pPr>
              <a:spcAft>
                <a:spcPts val="1800"/>
              </a:spcAft>
              <a:tabLst>
                <a:tab pos="1790700" algn="l"/>
              </a:tabLst>
            </a:pPr>
            <a:r>
              <a:rPr lang="en-GB" sz="2000" dirty="0">
                <a:solidFill>
                  <a:srgbClr val="156570"/>
                </a:solidFill>
              </a:rPr>
              <a:t>Supermarket, </a:t>
            </a:r>
            <a:r>
              <a:rPr lang="en-GB" sz="2000" dirty="0" smtClean="0">
                <a:solidFill>
                  <a:srgbClr val="156570"/>
                </a:solidFill>
              </a:rPr>
              <a:t>	shops</a:t>
            </a:r>
            <a:r>
              <a:rPr lang="en-GB" sz="2000" dirty="0">
                <a:solidFill>
                  <a:srgbClr val="156570"/>
                </a:solidFill>
              </a:rPr>
              <a:t>, </a:t>
            </a:r>
            <a:r>
              <a:rPr lang="en-GB" sz="2000" dirty="0" smtClean="0">
                <a:solidFill>
                  <a:srgbClr val="156570"/>
                </a:solidFill>
              </a:rPr>
              <a:t>  café</a:t>
            </a:r>
            <a:r>
              <a:rPr lang="en-GB" sz="2000" dirty="0">
                <a:solidFill>
                  <a:srgbClr val="156570"/>
                </a:solidFill>
              </a:rPr>
              <a:t>, </a:t>
            </a:r>
            <a:r>
              <a:rPr lang="en-GB" sz="2000" dirty="0" smtClean="0">
                <a:solidFill>
                  <a:srgbClr val="156570"/>
                </a:solidFill>
              </a:rPr>
              <a:t>  hotel  health </a:t>
            </a:r>
            <a:r>
              <a:rPr lang="en-GB" sz="2000" dirty="0">
                <a:solidFill>
                  <a:srgbClr val="156570"/>
                </a:solidFill>
              </a:rPr>
              <a:t>centre, </a:t>
            </a:r>
            <a:r>
              <a:rPr lang="en-GB" sz="2000" dirty="0" smtClean="0">
                <a:solidFill>
                  <a:srgbClr val="156570"/>
                </a:solidFill>
              </a:rPr>
              <a:t>	primary school, </a:t>
            </a:r>
            <a:r>
              <a:rPr lang="en-GB" sz="2000" dirty="0">
                <a:solidFill>
                  <a:srgbClr val="156570"/>
                </a:solidFill>
              </a:rPr>
              <a:t>nursery, </a:t>
            </a:r>
            <a:r>
              <a:rPr lang="en-GB" sz="2000" dirty="0" smtClean="0">
                <a:solidFill>
                  <a:srgbClr val="156570"/>
                </a:solidFill>
              </a:rPr>
              <a:t>	community </a:t>
            </a:r>
            <a:r>
              <a:rPr lang="en-GB" sz="2000" dirty="0">
                <a:solidFill>
                  <a:srgbClr val="156570"/>
                </a:solidFill>
              </a:rPr>
              <a:t>centre</a:t>
            </a:r>
            <a:r>
              <a:rPr lang="en-GB" sz="2000" dirty="0" smtClean="0">
                <a:solidFill>
                  <a:srgbClr val="156570"/>
                </a:solidFill>
              </a:rPr>
              <a:t>.</a:t>
            </a:r>
          </a:p>
          <a:p>
            <a:pPr>
              <a:spcAft>
                <a:spcPts val="1800"/>
              </a:spcAft>
              <a:tabLst>
                <a:tab pos="1790700" algn="l"/>
              </a:tabLst>
            </a:pPr>
            <a:endParaRPr lang="en-GB" sz="2000" b="1" dirty="0">
              <a:solidFill>
                <a:srgbClr val="156570"/>
              </a:solidFill>
            </a:endParaRPr>
          </a:p>
          <a:p>
            <a:pPr>
              <a:spcAft>
                <a:spcPts val="1800"/>
              </a:spcAft>
              <a:tabLst>
                <a:tab pos="1790700" algn="l"/>
              </a:tabLst>
            </a:pPr>
            <a:r>
              <a:rPr lang="en-GB" sz="2400" b="1" dirty="0" smtClean="0">
                <a:solidFill>
                  <a:srgbClr val="FF6969"/>
                </a:solidFill>
              </a:rPr>
              <a:t>Postdoc Centre Late 2017</a:t>
            </a:r>
          </a:p>
          <a:p>
            <a:pPr>
              <a:spcAft>
                <a:spcPts val="1800"/>
              </a:spcAft>
              <a:tabLst>
                <a:tab pos="1790700" algn="l"/>
              </a:tabLst>
            </a:pPr>
            <a:r>
              <a:rPr lang="en-GB" sz="2000" b="1" dirty="0" smtClean="0">
                <a:solidFill>
                  <a:srgbClr val="156570"/>
                </a:solidFill>
              </a:rPr>
              <a:t>Open to ideas on potential uses of the postdoc centre</a:t>
            </a:r>
            <a:endParaRPr lang="en-GB" sz="2000" b="1" dirty="0">
              <a:solidFill>
                <a:srgbClr val="1565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4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00" y="6356350"/>
            <a:ext cx="5389800" cy="365125"/>
          </a:xfrm>
        </p:spPr>
        <p:txBody>
          <a:bodyPr wrap="none" lIns="0" anchor="ctr" anchorCtr="0"/>
          <a:lstStyle/>
          <a:p>
            <a:pPr algn="l"/>
            <a:r>
              <a:rPr lang="en-US" sz="1000" dirty="0" smtClean="0">
                <a:solidFill>
                  <a:prstClr val="black"/>
                </a:solidFill>
                <a:latin typeface="Arial MT"/>
                <a:cs typeface="Arial MT"/>
              </a:rPr>
              <a:t>Vitae, ©2015 Careers Research and Advisory Centre (CRAC) Limited.</a:t>
            </a:r>
            <a:endParaRPr lang="en-US" sz="1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1026" name="Picture 2" descr="V:\Picture Library\Vitae\RDF graphic\Transparent RDF graphic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26" y="561975"/>
            <a:ext cx="6267449" cy="57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7216" y="115311"/>
            <a:ext cx="2136573" cy="10917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000" b="1" dirty="0" smtClean="0">
                <a:solidFill>
                  <a:srgbClr val="3FA033"/>
                </a:solidFill>
                <a:latin typeface="Arial Bold"/>
              </a:rPr>
              <a:t>Vitae Researcher</a:t>
            </a:r>
          </a:p>
          <a:p>
            <a:pPr algn="l">
              <a:lnSpc>
                <a:spcPct val="120000"/>
              </a:lnSpc>
            </a:pPr>
            <a:r>
              <a:rPr lang="en-US" sz="2000" b="1" dirty="0" smtClean="0">
                <a:solidFill>
                  <a:srgbClr val="3FA033"/>
                </a:solidFill>
                <a:latin typeface="Arial Bold"/>
              </a:rPr>
              <a:t>Development</a:t>
            </a:r>
          </a:p>
          <a:p>
            <a:pPr algn="l">
              <a:lnSpc>
                <a:spcPct val="120000"/>
              </a:lnSpc>
            </a:pPr>
            <a:r>
              <a:rPr lang="en-US" sz="2000" b="1" dirty="0" smtClean="0">
                <a:solidFill>
                  <a:srgbClr val="3FA033"/>
                </a:solidFill>
                <a:latin typeface="Arial Bold"/>
              </a:rPr>
              <a:t>Framework</a:t>
            </a:r>
          </a:p>
          <a:p>
            <a:pPr algn="l">
              <a:lnSpc>
                <a:spcPct val="120000"/>
              </a:lnSpc>
            </a:pPr>
            <a:r>
              <a:rPr lang="en-US" sz="2000" b="1" dirty="0" smtClean="0">
                <a:solidFill>
                  <a:srgbClr val="3FA033"/>
                </a:solidFill>
                <a:latin typeface="Arial Bold"/>
              </a:rPr>
              <a:t>(RDF)</a:t>
            </a:r>
            <a:endParaRPr lang="en-US" sz="2000" b="1" dirty="0">
              <a:solidFill>
                <a:srgbClr val="3FA033"/>
              </a:solidFill>
              <a:latin typeface="Arial Bold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29400" y="1552576"/>
            <a:ext cx="2427765" cy="4524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6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the knowledge, behaviours and attributes of successful researchers</a:t>
            </a:r>
          </a:p>
          <a:p>
            <a:pPr marL="0" indent="0">
              <a:buFont typeface="Arial"/>
              <a:buNone/>
            </a:pPr>
            <a:endParaRPr lang="en-US" sz="16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6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to assess your 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and </a:t>
            </a: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areas 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development</a:t>
            </a:r>
          </a:p>
          <a:p>
            <a:pPr marL="0" indent="0">
              <a:buFont typeface="Arial"/>
              <a:buNone/>
            </a:pPr>
            <a:endParaRPr lang="en-US" sz="16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prstClr val="white">
                    <a:lumMod val="50000"/>
                  </a:prstClr>
                </a:solidFill>
                <a:latin typeface="Arial MT"/>
                <a:cs typeface="Arial MT"/>
              </a:rPr>
              <a:t> </a:t>
            </a:r>
          </a:p>
          <a:p>
            <a:pPr marL="0" indent="0">
              <a:buFont typeface="Arial"/>
              <a:buNone/>
            </a:pPr>
            <a:endParaRPr lang="en-US" sz="1800" b="1" dirty="0" smtClean="0">
              <a:solidFill>
                <a:prstClr val="white">
                  <a:lumMod val="50000"/>
                </a:prstClr>
              </a:solidFill>
              <a:latin typeface="Arial MT"/>
              <a:cs typeface="Arial M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3624" y="6418432"/>
            <a:ext cx="3582154" cy="3411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smtClean="0">
                <a:solidFill>
                  <a:srgbClr val="646569"/>
                </a:solidFill>
                <a:latin typeface="Arial Bold"/>
              </a:rPr>
              <a:t>www.vitae.ac.uk/rdf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8496944" cy="1200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Cambridge trial for Postdocs and PhD students from Sept 2016.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Melissa.Koops@admin.acm.ac.uk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65917</TotalTime>
  <Words>1083</Words>
  <Application>Microsoft Macintosh PowerPoint</Application>
  <PresentationFormat>On-screen Show (4:3)</PresentationFormat>
  <Paragraphs>277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Agenda</vt:lpstr>
      <vt:lpstr>Purposes of the Network</vt:lpstr>
      <vt:lpstr>2015/16 Strategy</vt:lpstr>
      <vt:lpstr>Updates</vt:lpstr>
      <vt:lpstr>Postdoc Centre @ Biomedical Campus</vt:lpstr>
      <vt:lpstr>Postdoc Centre @ NW Cambridge</vt:lpstr>
      <vt:lpstr>PowerPoint Presentation</vt:lpstr>
      <vt:lpstr>Mentoring Pilot</vt:lpstr>
      <vt:lpstr>Leadership</vt:lpstr>
      <vt:lpstr>Network Priorities and Strategy</vt:lpstr>
      <vt:lpstr>PowerPoint Presentation</vt:lpstr>
      <vt:lpstr>PowerPoint Presentation</vt:lpstr>
      <vt:lpstr>Prioritised Postdoc Needs (DPCCN, May 2014)</vt:lpstr>
      <vt:lpstr>Homework key messages</vt:lpstr>
      <vt:lpstr>Postdoc Needs</vt:lpstr>
      <vt:lpstr>What does ‘success’ look like?</vt:lpstr>
      <vt:lpstr>PowerPoint Presentation</vt:lpstr>
      <vt:lpstr>PowerPoint Presentation</vt:lpstr>
      <vt:lpstr>Postdoc Needs</vt:lpstr>
      <vt:lpstr>What next?</vt:lpstr>
      <vt:lpstr>Themes for 2016/17</vt:lpstr>
      <vt:lpstr>Themes for 2016/17</vt:lpstr>
      <vt:lpstr>Themes for 2016/17</vt:lpstr>
      <vt:lpstr>AOB</vt:lpstr>
      <vt:lpstr>Next Meeting</vt:lpstr>
    </vt:vector>
  </TitlesOfParts>
  <Company>MISD, 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Warde</dc:creator>
  <cp:lastModifiedBy>J Warde</cp:lastModifiedBy>
  <cp:revision>445</cp:revision>
  <cp:lastPrinted>2016-05-17T15:51:28Z</cp:lastPrinted>
  <dcterms:created xsi:type="dcterms:W3CDTF">2014-05-21T13:52:31Z</dcterms:created>
  <dcterms:modified xsi:type="dcterms:W3CDTF">2016-05-20T11:02:02Z</dcterms:modified>
</cp:coreProperties>
</file>