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35"/>
  </p:notesMasterIdLst>
  <p:handoutMasterIdLst>
    <p:handoutMasterId r:id="rId36"/>
  </p:handoutMasterIdLst>
  <p:sldIdLst>
    <p:sldId id="263" r:id="rId3"/>
    <p:sldId id="264" r:id="rId4"/>
    <p:sldId id="327" r:id="rId5"/>
    <p:sldId id="328" r:id="rId6"/>
    <p:sldId id="329" r:id="rId7"/>
    <p:sldId id="331" r:id="rId8"/>
    <p:sldId id="333" r:id="rId9"/>
    <p:sldId id="332" r:id="rId10"/>
    <p:sldId id="334" r:id="rId11"/>
    <p:sldId id="336" r:id="rId12"/>
    <p:sldId id="337" r:id="rId13"/>
    <p:sldId id="330" r:id="rId14"/>
    <p:sldId id="338" r:id="rId15"/>
    <p:sldId id="341" r:id="rId16"/>
    <p:sldId id="335" r:id="rId17"/>
    <p:sldId id="312" r:id="rId18"/>
    <p:sldId id="339" r:id="rId19"/>
    <p:sldId id="322" r:id="rId20"/>
    <p:sldId id="320" r:id="rId21"/>
    <p:sldId id="321" r:id="rId22"/>
    <p:sldId id="310" r:id="rId23"/>
    <p:sldId id="314" r:id="rId24"/>
    <p:sldId id="315" r:id="rId25"/>
    <p:sldId id="318" r:id="rId26"/>
    <p:sldId id="340" r:id="rId27"/>
    <p:sldId id="316" r:id="rId28"/>
    <p:sldId id="317" r:id="rId29"/>
    <p:sldId id="309" r:id="rId30"/>
    <p:sldId id="323" r:id="rId31"/>
    <p:sldId id="324" r:id="rId32"/>
    <p:sldId id="325" r:id="rId33"/>
    <p:sldId id="282" r:id="rId34"/>
  </p:sldIdLst>
  <p:sldSz cx="9144000" cy="6858000" type="screen4x3"/>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4" autoAdjust="0"/>
    <p:restoredTop sz="94673"/>
  </p:normalViewPr>
  <p:slideViewPr>
    <p:cSldViewPr>
      <p:cViewPr varScale="1">
        <p:scale>
          <a:sx n="137" d="100"/>
          <a:sy n="137" d="100"/>
        </p:scale>
        <p:origin x="224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notesMaster" Target="notesMasters/notesMaster1.xml"/><Relationship Id="rId36" Type="http://schemas.openxmlformats.org/officeDocument/2006/relationships/handoutMaster" Target="handoutMasters/handoutMaster1.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777607" y="1"/>
            <a:ext cx="2889938" cy="496411"/>
          </a:xfrm>
          <a:prstGeom prst="rect">
            <a:avLst/>
          </a:prstGeom>
        </p:spPr>
        <p:txBody>
          <a:bodyPr vert="horz" lIns="91440" tIns="45720" rIns="91440" bIns="45720" rtlCol="0"/>
          <a:lstStyle>
            <a:lvl1pPr algn="r">
              <a:defRPr sz="1200"/>
            </a:lvl1pPr>
          </a:lstStyle>
          <a:p>
            <a:fld id="{E0C2137E-CFE0-4664-9A5D-B10A89D8765E}" type="datetimeFigureOut">
              <a:rPr lang="en-GB" smtClean="0"/>
              <a:t>20/02/2017</a:t>
            </a:fld>
            <a:endParaRPr lang="en-GB" dirty="0"/>
          </a:p>
        </p:txBody>
      </p:sp>
      <p:sp>
        <p:nvSpPr>
          <p:cNvPr id="4" name="Footer Placeholder 3"/>
          <p:cNvSpPr>
            <a:spLocks noGrp="1"/>
          </p:cNvSpPr>
          <p:nvPr>
            <p:ph type="ftr" sz="quarter" idx="2"/>
          </p:nvPr>
        </p:nvSpPr>
        <p:spPr>
          <a:xfrm>
            <a:off x="0" y="9430092"/>
            <a:ext cx="2889938" cy="496411"/>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777607" y="9430092"/>
            <a:ext cx="2889938" cy="496411"/>
          </a:xfrm>
          <a:prstGeom prst="rect">
            <a:avLst/>
          </a:prstGeom>
        </p:spPr>
        <p:txBody>
          <a:bodyPr vert="horz" lIns="91440" tIns="45720" rIns="91440" bIns="45720" rtlCol="0" anchor="b"/>
          <a:lstStyle>
            <a:lvl1pPr algn="r">
              <a:defRPr sz="1200"/>
            </a:lvl1pPr>
          </a:lstStyle>
          <a:p>
            <a:fld id="{FF5A9342-1F77-4F0C-BA6D-A278BF453708}" type="slidenum">
              <a:rPr lang="en-GB" smtClean="0"/>
              <a:t>‹#›</a:t>
            </a:fld>
            <a:endParaRPr lang="en-GB" dirty="0"/>
          </a:p>
        </p:txBody>
      </p:sp>
    </p:spTree>
    <p:extLst>
      <p:ext uri="{BB962C8B-B14F-4D97-AF65-F5344CB8AC3E}">
        <p14:creationId xmlns:p14="http://schemas.microsoft.com/office/powerpoint/2010/main" val="25351137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777607" y="1"/>
            <a:ext cx="2889938" cy="496411"/>
          </a:xfrm>
          <a:prstGeom prst="rect">
            <a:avLst/>
          </a:prstGeom>
        </p:spPr>
        <p:txBody>
          <a:bodyPr vert="horz" lIns="91440" tIns="45720" rIns="91440" bIns="45720" rtlCol="0"/>
          <a:lstStyle>
            <a:lvl1pPr algn="r">
              <a:defRPr sz="1200"/>
            </a:lvl1pPr>
          </a:lstStyle>
          <a:p>
            <a:fld id="{E5C448D2-3786-44FB-AF09-8C8FE921619A}" type="datetimeFigureOut">
              <a:rPr lang="en-GB" smtClean="0"/>
              <a:t>20/02/2017</a:t>
            </a:fld>
            <a:endParaRPr lang="en-GB" dirty="0"/>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66909" y="4715907"/>
            <a:ext cx="533527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2"/>
            <a:ext cx="2889938"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777607" y="9430092"/>
            <a:ext cx="2889938" cy="496411"/>
          </a:xfrm>
          <a:prstGeom prst="rect">
            <a:avLst/>
          </a:prstGeom>
        </p:spPr>
        <p:txBody>
          <a:bodyPr vert="horz" lIns="91440" tIns="45720" rIns="91440" bIns="45720" rtlCol="0" anchor="b"/>
          <a:lstStyle>
            <a:lvl1pPr algn="r">
              <a:defRPr sz="1200"/>
            </a:lvl1pPr>
          </a:lstStyle>
          <a:p>
            <a:fld id="{0483CB7D-6892-4371-A3D6-6615554DB181}" type="slidenum">
              <a:rPr lang="en-GB" smtClean="0"/>
              <a:t>‹#›</a:t>
            </a:fld>
            <a:endParaRPr lang="en-GB" dirty="0"/>
          </a:p>
        </p:txBody>
      </p:sp>
    </p:spTree>
    <p:extLst>
      <p:ext uri="{BB962C8B-B14F-4D97-AF65-F5344CB8AC3E}">
        <p14:creationId xmlns:p14="http://schemas.microsoft.com/office/powerpoint/2010/main" val="2750068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9B64D72-7463-4746-A401-30A249E2E7B6}" type="slidenum">
              <a:rPr lang="en-GB" altLang="en-US">
                <a:solidFill>
                  <a:prstClr val="black"/>
                </a:solidFill>
              </a:rPr>
              <a:pPr eaLnBrk="1" hangingPunct="1">
                <a:spcBef>
                  <a:spcPct val="0"/>
                </a:spcBef>
              </a:pPr>
              <a:t>1</a:t>
            </a:fld>
            <a:endParaRPr lang="en-GB" altLang="en-US" dirty="0">
              <a:solidFill>
                <a:prstClr val="black"/>
              </a:solidFill>
            </a:endParaRPr>
          </a:p>
        </p:txBody>
      </p:sp>
      <p:sp>
        <p:nvSpPr>
          <p:cNvPr id="23555" name="Rectangle 2"/>
          <p:cNvSpPr>
            <a:spLocks noGrp="1" noRot="1" noChangeAspect="1" noChangeArrowheads="1" noTextEdit="1"/>
          </p:cNvSpPr>
          <p:nvPr>
            <p:ph type="sldImg"/>
          </p:nvPr>
        </p:nvSpPr>
        <p:spPr>
          <a:xfrm>
            <a:off x="854075" y="744538"/>
            <a:ext cx="4960938" cy="3722687"/>
          </a:xfrm>
          <a:ln/>
        </p:spPr>
      </p:sp>
      <p:sp>
        <p:nvSpPr>
          <p:cNvPr id="2355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956965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6AEDB6A-7AF6-439D-833B-70B8E1EB7B40}" type="slidenum">
              <a:rPr lang="en-GB" altLang="en-US">
                <a:solidFill>
                  <a:prstClr val="black"/>
                </a:solidFill>
              </a:rPr>
              <a:pPr eaLnBrk="1" hangingPunct="1">
                <a:spcBef>
                  <a:spcPct val="0"/>
                </a:spcBef>
              </a:pPr>
              <a:t>2</a:t>
            </a:fld>
            <a:endParaRPr lang="en-GB" altLang="en-US" dirty="0">
              <a:solidFill>
                <a:prstClr val="black"/>
              </a:solidFill>
            </a:endParaRPr>
          </a:p>
        </p:txBody>
      </p:sp>
      <p:sp>
        <p:nvSpPr>
          <p:cNvPr id="24579" name="Rectangle 2"/>
          <p:cNvSpPr>
            <a:spLocks noGrp="1" noRot="1" noChangeAspect="1" noChangeArrowheads="1" noTextEdit="1"/>
          </p:cNvSpPr>
          <p:nvPr>
            <p:ph type="sldImg"/>
          </p:nvPr>
        </p:nvSpPr>
        <p:spPr>
          <a:xfrm>
            <a:off x="854075" y="744538"/>
            <a:ext cx="4960938" cy="3722687"/>
          </a:xfrm>
          <a:ln/>
        </p:spPr>
      </p:sp>
      <p:sp>
        <p:nvSpPr>
          <p:cNvPr id="24580"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21688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17303CF-17DF-4889-9621-085D85CCBFDF}" type="slidenum">
              <a:rPr lang="en-GB" altLang="en-US" smtClean="0"/>
              <a:pPr eaLnBrk="1" hangingPunct="1">
                <a:spcBef>
                  <a:spcPct val="0"/>
                </a:spcBef>
              </a:pPr>
              <a:t>15</a:t>
            </a:fld>
            <a:endParaRPr lang="en-GB" altLang="en-US" dirty="0" smtClean="0"/>
          </a:p>
        </p:txBody>
      </p:sp>
      <p:sp>
        <p:nvSpPr>
          <p:cNvPr id="37891" name="Rectangle 2"/>
          <p:cNvSpPr>
            <a:spLocks noGrp="1" noRot="1" noChangeAspect="1" noChangeArrowheads="1" noTextEdit="1"/>
          </p:cNvSpPr>
          <p:nvPr>
            <p:ph type="sldImg"/>
          </p:nvPr>
        </p:nvSpPr>
        <p:spPr>
          <a:xfrm>
            <a:off x="854075" y="744538"/>
            <a:ext cx="4960938" cy="3722687"/>
          </a:xfrm>
          <a:ln/>
        </p:spPr>
      </p:sp>
      <p:sp>
        <p:nvSpPr>
          <p:cNvPr id="37892"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1476372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xfrm>
            <a:off x="854075" y="744538"/>
            <a:ext cx="4960938" cy="3722687"/>
          </a:xfrm>
          <a:ln/>
        </p:spPr>
      </p:sp>
      <p:sp>
        <p:nvSpPr>
          <p:cNvPr id="45059" name="Notes Placeholder 2"/>
          <p:cNvSpPr>
            <a:spLocks noGrp="1"/>
          </p:cNvSpPr>
          <p:nvPr>
            <p:ph type="body" idx="1"/>
          </p:nvPr>
        </p:nvSpPr>
        <p:spPr/>
        <p:txBody>
          <a:bodyPr/>
          <a:lstStyle/>
          <a:p>
            <a:pPr>
              <a:defRPr/>
            </a:pPr>
            <a:endParaRPr lang="en-GB" dirty="0" smtClean="0"/>
          </a:p>
        </p:txBody>
      </p:sp>
      <p:sp>
        <p:nvSpPr>
          <p:cNvPr id="3379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D1930BF-F508-4448-AE94-A306B88B9740}" type="slidenum">
              <a:rPr lang="en-GB" altLang="en-US" smtClean="0"/>
              <a:pPr eaLnBrk="1" hangingPunct="1">
                <a:spcBef>
                  <a:spcPct val="0"/>
                </a:spcBef>
              </a:pPr>
              <a:t>16</a:t>
            </a:fld>
            <a:endParaRPr lang="en-GB" altLang="en-US" dirty="0" smtClean="0"/>
          </a:p>
        </p:txBody>
      </p:sp>
    </p:spTree>
    <p:extLst>
      <p:ext uri="{BB962C8B-B14F-4D97-AF65-F5344CB8AC3E}">
        <p14:creationId xmlns:p14="http://schemas.microsoft.com/office/powerpoint/2010/main" val="3042098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17303CF-17DF-4889-9621-085D85CCBFDF}" type="slidenum">
              <a:rPr lang="en-GB" altLang="en-US" smtClean="0"/>
              <a:pPr eaLnBrk="1" hangingPunct="1">
                <a:spcBef>
                  <a:spcPct val="0"/>
                </a:spcBef>
              </a:pPr>
              <a:t>32</a:t>
            </a:fld>
            <a:endParaRPr lang="en-GB" altLang="en-US" dirty="0" smtClean="0"/>
          </a:p>
        </p:txBody>
      </p:sp>
      <p:sp>
        <p:nvSpPr>
          <p:cNvPr id="37891" name="Rectangle 2"/>
          <p:cNvSpPr>
            <a:spLocks noGrp="1" noRot="1" noChangeAspect="1" noChangeArrowheads="1" noTextEdit="1"/>
          </p:cNvSpPr>
          <p:nvPr>
            <p:ph type="sldImg"/>
          </p:nvPr>
        </p:nvSpPr>
        <p:spPr>
          <a:xfrm>
            <a:off x="854075" y="744538"/>
            <a:ext cx="4960938" cy="3722687"/>
          </a:xfrm>
          <a:ln/>
        </p:spPr>
      </p:sp>
      <p:sp>
        <p:nvSpPr>
          <p:cNvPr id="37892"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82367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13"/>
          <p:cNvSpPr>
            <a:spLocks noChangeArrowheads="1"/>
          </p:cNvSpPr>
          <p:nvPr/>
        </p:nvSpPr>
        <p:spPr bwMode="auto">
          <a:xfrm>
            <a:off x="0" y="5365750"/>
            <a:ext cx="9140825" cy="665163"/>
          </a:xfrm>
          <a:prstGeom prst="rect">
            <a:avLst/>
          </a:prstGeom>
          <a:solidFill>
            <a:srgbClr val="003E72"/>
          </a:solidFill>
          <a:ln>
            <a:noFill/>
          </a:ln>
          <a:effectLst/>
          <a:extLst>
            <a:ext uri="{91240B29-F687-4F45-9708-019B960494DF}">
              <a14:hiddenLine xmlns:a14="http://schemas.microsoft.com/office/drawing/2010/main" w="127">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en-US" altLang="en-US" dirty="0" smtClean="0">
              <a:solidFill>
                <a:srgbClr val="003E72"/>
              </a:solidFill>
            </a:endParaRPr>
          </a:p>
        </p:txBody>
      </p:sp>
      <p:sp>
        <p:nvSpPr>
          <p:cNvPr id="5" name="Rectangle 14"/>
          <p:cNvSpPr>
            <a:spLocks noChangeArrowheads="1"/>
          </p:cNvSpPr>
          <p:nvPr/>
        </p:nvSpPr>
        <p:spPr bwMode="auto">
          <a:xfrm>
            <a:off x="0" y="6030913"/>
            <a:ext cx="9140825" cy="173037"/>
          </a:xfrm>
          <a:prstGeom prst="rect">
            <a:avLst/>
          </a:prstGeom>
          <a:solidFill>
            <a:srgbClr val="6AADE4"/>
          </a:solidFill>
          <a:ln>
            <a:noFill/>
          </a:ln>
          <a:effectLst/>
          <a:extLst>
            <a:ext uri="{91240B29-F687-4F45-9708-019B960494DF}">
              <a14:hiddenLine xmlns:a14="http://schemas.microsoft.com/office/drawing/2010/main" w="127">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en-US" altLang="en-US" dirty="0" smtClean="0">
              <a:solidFill>
                <a:srgbClr val="003E72"/>
              </a:solidFill>
            </a:endParaRPr>
          </a:p>
        </p:txBody>
      </p:sp>
      <p:sp>
        <p:nvSpPr>
          <p:cNvPr id="5122" name="Rectangle 2"/>
          <p:cNvSpPr>
            <a:spLocks noGrp="1" noChangeArrowheads="1"/>
          </p:cNvSpPr>
          <p:nvPr>
            <p:ph type="ctrTitle"/>
          </p:nvPr>
        </p:nvSpPr>
        <p:spPr>
          <a:xfrm>
            <a:off x="384175" y="2016125"/>
            <a:ext cx="8374063" cy="576263"/>
          </a:xfrm>
        </p:spPr>
        <p:txBody>
          <a:bodyPr/>
          <a:lstStyle>
            <a:lvl1pPr>
              <a:defRPr sz="3600"/>
            </a:lvl1pPr>
          </a:lstStyle>
          <a:p>
            <a:pPr lvl="0"/>
            <a:r>
              <a:rPr lang="en-GB" noProof="0" smtClean="0"/>
              <a:t>Click to edit Master title style</a:t>
            </a:r>
          </a:p>
        </p:txBody>
      </p:sp>
      <p:sp>
        <p:nvSpPr>
          <p:cNvPr id="5123" name="Rectangle 3"/>
          <p:cNvSpPr>
            <a:spLocks noGrp="1" noChangeArrowheads="1"/>
          </p:cNvSpPr>
          <p:nvPr>
            <p:ph type="subTitle" idx="1"/>
          </p:nvPr>
        </p:nvSpPr>
        <p:spPr>
          <a:xfrm>
            <a:off x="384175" y="2774950"/>
            <a:ext cx="8374063" cy="539750"/>
          </a:xfrm>
        </p:spPr>
        <p:txBody>
          <a:bodyPr/>
          <a:lstStyle>
            <a:lvl1pPr marL="0" indent="0">
              <a:buFontTx/>
              <a:buNone/>
              <a:defRPr sz="1800" b="1">
                <a:solidFill>
                  <a:schemeClr val="tx2"/>
                </a:solidFill>
              </a:defRPr>
            </a:lvl1pPr>
          </a:lstStyle>
          <a:p>
            <a:pPr lvl="0"/>
            <a:r>
              <a:rPr lang="en-GB" noProof="0" smtClean="0"/>
              <a:t>Click to edit Master subtitle style</a:t>
            </a:r>
          </a:p>
        </p:txBody>
      </p:sp>
      <p:sp>
        <p:nvSpPr>
          <p:cNvPr id="6" name="Rectangle 10"/>
          <p:cNvSpPr>
            <a:spLocks noGrp="1" noChangeArrowheads="1"/>
          </p:cNvSpPr>
          <p:nvPr>
            <p:ph type="sldNum" sz="quarter" idx="10"/>
          </p:nvPr>
        </p:nvSpPr>
        <p:spPr>
          <a:xfrm>
            <a:off x="7862888" y="6448425"/>
            <a:ext cx="900112" cy="179388"/>
          </a:xfrm>
        </p:spPr>
        <p:txBody>
          <a:bodyPr/>
          <a:lstStyle>
            <a:lvl1pPr>
              <a:defRPr>
                <a:solidFill>
                  <a:schemeClr val="tx1"/>
                </a:solidFill>
              </a:defRPr>
            </a:lvl1pPr>
          </a:lstStyle>
          <a:p>
            <a:pPr>
              <a:defRPr/>
            </a:pPr>
            <a:fld id="{277107F2-24B2-4EE7-9616-490801277EFF}" type="slidenum">
              <a:rPr lang="en-GB">
                <a:solidFill>
                  <a:srgbClr val="003E72"/>
                </a:solidFill>
              </a:rPr>
              <a:pPr>
                <a:defRPr/>
              </a:pPr>
              <a:t>‹#›</a:t>
            </a:fld>
            <a:endParaRPr lang="en-GB" dirty="0">
              <a:solidFill>
                <a:srgbClr val="003E72"/>
              </a:solidFill>
            </a:endParaRPr>
          </a:p>
        </p:txBody>
      </p:sp>
    </p:spTree>
    <p:extLst>
      <p:ext uri="{BB962C8B-B14F-4D97-AF65-F5344CB8AC3E}">
        <p14:creationId xmlns:p14="http://schemas.microsoft.com/office/powerpoint/2010/main" val="2076134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ABA69877-F072-4152-A8F6-4A76FF17BE59}"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4097990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5913" y="398463"/>
            <a:ext cx="2093912" cy="53768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84175" y="398463"/>
            <a:ext cx="6129338" cy="53768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BBC25DFA-4751-4A7D-A040-E889FE98A70F}"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41248348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13"/>
          <p:cNvSpPr>
            <a:spLocks noChangeArrowheads="1"/>
          </p:cNvSpPr>
          <p:nvPr/>
        </p:nvSpPr>
        <p:spPr bwMode="auto">
          <a:xfrm>
            <a:off x="0" y="5365750"/>
            <a:ext cx="9140825" cy="665163"/>
          </a:xfrm>
          <a:prstGeom prst="rect">
            <a:avLst/>
          </a:prstGeom>
          <a:solidFill>
            <a:srgbClr val="003E72"/>
          </a:solidFill>
          <a:ln>
            <a:noFill/>
          </a:ln>
          <a:effectLst/>
          <a:extLst>
            <a:ext uri="{91240B29-F687-4F45-9708-019B960494DF}">
              <a14:hiddenLine xmlns:a14="http://schemas.microsoft.com/office/drawing/2010/main" w="127">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en-US" altLang="en-US" dirty="0" smtClean="0">
              <a:solidFill>
                <a:srgbClr val="003E72"/>
              </a:solidFill>
            </a:endParaRPr>
          </a:p>
        </p:txBody>
      </p:sp>
      <p:sp>
        <p:nvSpPr>
          <p:cNvPr id="5" name="Rectangle 14"/>
          <p:cNvSpPr>
            <a:spLocks noChangeArrowheads="1"/>
          </p:cNvSpPr>
          <p:nvPr/>
        </p:nvSpPr>
        <p:spPr bwMode="auto">
          <a:xfrm>
            <a:off x="0" y="6030913"/>
            <a:ext cx="9140825" cy="173037"/>
          </a:xfrm>
          <a:prstGeom prst="rect">
            <a:avLst/>
          </a:prstGeom>
          <a:solidFill>
            <a:srgbClr val="6AADE4"/>
          </a:solidFill>
          <a:ln>
            <a:noFill/>
          </a:ln>
          <a:effectLst/>
          <a:extLst>
            <a:ext uri="{91240B29-F687-4F45-9708-019B960494DF}">
              <a14:hiddenLine xmlns:a14="http://schemas.microsoft.com/office/drawing/2010/main" w="127">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en-US" altLang="en-US" dirty="0" smtClean="0">
              <a:solidFill>
                <a:srgbClr val="003E72"/>
              </a:solidFill>
            </a:endParaRPr>
          </a:p>
        </p:txBody>
      </p:sp>
      <p:sp>
        <p:nvSpPr>
          <p:cNvPr id="5122" name="Rectangle 2"/>
          <p:cNvSpPr>
            <a:spLocks noGrp="1" noChangeArrowheads="1"/>
          </p:cNvSpPr>
          <p:nvPr>
            <p:ph type="ctrTitle"/>
          </p:nvPr>
        </p:nvSpPr>
        <p:spPr>
          <a:xfrm>
            <a:off x="384175" y="2016125"/>
            <a:ext cx="8374063" cy="576263"/>
          </a:xfrm>
        </p:spPr>
        <p:txBody>
          <a:bodyPr/>
          <a:lstStyle>
            <a:lvl1pPr>
              <a:defRPr sz="3600"/>
            </a:lvl1pPr>
          </a:lstStyle>
          <a:p>
            <a:pPr lvl="0"/>
            <a:r>
              <a:rPr lang="en-GB" noProof="0" smtClean="0"/>
              <a:t>Click to edit Master title style</a:t>
            </a:r>
          </a:p>
        </p:txBody>
      </p:sp>
      <p:sp>
        <p:nvSpPr>
          <p:cNvPr id="5123" name="Rectangle 3"/>
          <p:cNvSpPr>
            <a:spLocks noGrp="1" noChangeArrowheads="1"/>
          </p:cNvSpPr>
          <p:nvPr>
            <p:ph type="subTitle" idx="1"/>
          </p:nvPr>
        </p:nvSpPr>
        <p:spPr>
          <a:xfrm>
            <a:off x="384175" y="2774950"/>
            <a:ext cx="8374063" cy="539750"/>
          </a:xfrm>
        </p:spPr>
        <p:txBody>
          <a:bodyPr/>
          <a:lstStyle>
            <a:lvl1pPr marL="0" indent="0">
              <a:buFontTx/>
              <a:buNone/>
              <a:defRPr sz="1800" b="1">
                <a:solidFill>
                  <a:schemeClr val="tx2"/>
                </a:solidFill>
              </a:defRPr>
            </a:lvl1pPr>
          </a:lstStyle>
          <a:p>
            <a:pPr lvl="0"/>
            <a:r>
              <a:rPr lang="en-GB" noProof="0" smtClean="0"/>
              <a:t>Click to edit Master subtitle style</a:t>
            </a:r>
          </a:p>
        </p:txBody>
      </p:sp>
      <p:sp>
        <p:nvSpPr>
          <p:cNvPr id="6" name="Rectangle 10"/>
          <p:cNvSpPr>
            <a:spLocks noGrp="1" noChangeArrowheads="1"/>
          </p:cNvSpPr>
          <p:nvPr>
            <p:ph type="sldNum" sz="quarter" idx="10"/>
          </p:nvPr>
        </p:nvSpPr>
        <p:spPr>
          <a:xfrm>
            <a:off x="7862888" y="6448425"/>
            <a:ext cx="900112" cy="179388"/>
          </a:xfrm>
        </p:spPr>
        <p:txBody>
          <a:bodyPr/>
          <a:lstStyle>
            <a:lvl1pPr>
              <a:defRPr>
                <a:solidFill>
                  <a:schemeClr val="tx1"/>
                </a:solidFill>
              </a:defRPr>
            </a:lvl1pPr>
          </a:lstStyle>
          <a:p>
            <a:pPr>
              <a:defRPr/>
            </a:pPr>
            <a:fld id="{277107F2-24B2-4EE7-9616-490801277EFF}" type="slidenum">
              <a:rPr lang="en-GB">
                <a:solidFill>
                  <a:srgbClr val="003E72"/>
                </a:solidFill>
              </a:rPr>
              <a:pPr>
                <a:defRPr/>
              </a:pPr>
              <a:t>‹#›</a:t>
            </a:fld>
            <a:endParaRPr lang="en-GB" dirty="0">
              <a:solidFill>
                <a:srgbClr val="003E72"/>
              </a:solidFill>
            </a:endParaRPr>
          </a:p>
        </p:txBody>
      </p:sp>
    </p:spTree>
    <p:extLst>
      <p:ext uri="{BB962C8B-B14F-4D97-AF65-F5344CB8AC3E}">
        <p14:creationId xmlns:p14="http://schemas.microsoft.com/office/powerpoint/2010/main" val="85825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C00AC0AA-A6A8-4546-B580-0765029B4A04}"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3352810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8D921DB-4E4C-48A9-9A56-893B7253B5CA}"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21321845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84175" y="1708150"/>
            <a:ext cx="4110038"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708150"/>
            <a:ext cx="4111625"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sldNum" sz="quarter" idx="10"/>
          </p:nvPr>
        </p:nvSpPr>
        <p:spPr>
          <a:ln/>
        </p:spPr>
        <p:txBody>
          <a:bodyPr/>
          <a:lstStyle>
            <a:lvl1pPr>
              <a:defRPr/>
            </a:lvl1pPr>
          </a:lstStyle>
          <a:p>
            <a:pPr>
              <a:defRPr/>
            </a:pPr>
            <a:fld id="{067D48E0-8D54-4A8B-9C6B-2D0D5C508CF0}"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30351308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a:spLocks noGrp="1" noChangeArrowheads="1"/>
          </p:cNvSpPr>
          <p:nvPr>
            <p:ph type="sldNum" sz="quarter" idx="10"/>
          </p:nvPr>
        </p:nvSpPr>
        <p:spPr>
          <a:ln/>
        </p:spPr>
        <p:txBody>
          <a:bodyPr/>
          <a:lstStyle>
            <a:lvl1pPr>
              <a:defRPr/>
            </a:lvl1pPr>
          </a:lstStyle>
          <a:p>
            <a:pPr>
              <a:defRPr/>
            </a:pPr>
            <a:fld id="{05E1A64D-1E86-4A87-9161-F285A4565CE4}"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17193277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6"/>
          <p:cNvSpPr>
            <a:spLocks noGrp="1" noChangeArrowheads="1"/>
          </p:cNvSpPr>
          <p:nvPr>
            <p:ph type="sldNum" sz="quarter" idx="10"/>
          </p:nvPr>
        </p:nvSpPr>
        <p:spPr>
          <a:ln/>
        </p:spPr>
        <p:txBody>
          <a:bodyPr/>
          <a:lstStyle>
            <a:lvl1pPr>
              <a:defRPr/>
            </a:lvl1pPr>
          </a:lstStyle>
          <a:p>
            <a:pPr>
              <a:defRPr/>
            </a:pPr>
            <a:fld id="{ECBBBAA0-60B0-44C7-9764-6CA5040287C2}"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32864663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636DC87-287E-48B2-AAD7-50FF95B492A8}"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42003498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2811B8E-7767-4DA3-B004-E14314E92F35}"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2425649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C00AC0AA-A6A8-4546-B580-0765029B4A04}"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551978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42A967-3D97-499E-80C9-385D53635210}"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29139072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ABA69877-F072-4152-A8F6-4A76FF17BE59}"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13362131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5913" y="398463"/>
            <a:ext cx="2093912" cy="53768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84175" y="398463"/>
            <a:ext cx="6129338" cy="53768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BBC25DFA-4751-4A7D-A040-E889FE98A70F}"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28743067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Large text slide">
    <p:spTree>
      <p:nvGrpSpPr>
        <p:cNvPr id="1" name=""/>
        <p:cNvGrpSpPr/>
        <p:nvPr/>
      </p:nvGrpSpPr>
      <p:grpSpPr>
        <a:xfrm>
          <a:off x="0" y="0"/>
          <a:ext cx="0" cy="0"/>
          <a:chOff x="0" y="0"/>
          <a:chExt cx="0" cy="0"/>
        </a:xfrm>
      </p:grpSpPr>
      <p:sp>
        <p:nvSpPr>
          <p:cNvPr id="9" name="Intro line"/>
          <p:cNvSpPr>
            <a:spLocks noGrp="1"/>
          </p:cNvSpPr>
          <p:nvPr>
            <p:ph type="body" sz="quarter" idx="11" hasCustomPrompt="1"/>
          </p:nvPr>
        </p:nvSpPr>
        <p:spPr>
          <a:xfrm>
            <a:off x="451379" y="2097088"/>
            <a:ext cx="8280400" cy="417512"/>
          </a:xfrm>
        </p:spPr>
        <p:txBody>
          <a:bodyPr/>
          <a:lstStyle>
            <a:lvl1pPr marL="0" indent="0">
              <a:buNone/>
              <a:defRPr/>
            </a:lvl1pPr>
          </a:lstStyle>
          <a:p>
            <a:pPr lvl="0"/>
            <a:r>
              <a:rPr lang="en-US" dirty="0" smtClean="0"/>
              <a:t>Click to add Intro item here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5" name="Text Placeholder 4"/>
          <p:cNvSpPr>
            <a:spLocks noGrp="1"/>
          </p:cNvSpPr>
          <p:nvPr>
            <p:ph type="body" sz="quarter" idx="12" hasCustomPrompt="1"/>
          </p:nvPr>
        </p:nvSpPr>
        <p:spPr>
          <a:xfrm>
            <a:off x="2180492" y="6305550"/>
            <a:ext cx="5560158" cy="215900"/>
          </a:xfrm>
        </p:spPr>
        <p:txBody>
          <a:bodyPr>
            <a:noAutofit/>
          </a:bodyPr>
          <a:lstStyle>
            <a:lvl1pPr marL="0" indent="0">
              <a:buNone/>
              <a:defRPr sz="800" b="0"/>
            </a:lvl1pPr>
          </a:lstStyle>
          <a:p>
            <a:pPr lvl="0"/>
            <a:r>
              <a:rPr lang="en-US" dirty="0" smtClean="0"/>
              <a:t>Type title</a:t>
            </a:r>
            <a:endParaRPr lang="en-US" dirty="0"/>
          </a:p>
        </p:txBody>
      </p:sp>
    </p:spTree>
    <p:extLst>
      <p:ext uri="{BB962C8B-B14F-4D97-AF65-F5344CB8AC3E}">
        <p14:creationId xmlns:p14="http://schemas.microsoft.com/office/powerpoint/2010/main" val="3145673682"/>
      </p:ext>
    </p:extLst>
  </p:cSld>
  <p:clrMapOvr>
    <a:masterClrMapping/>
  </p:clrMapOvr>
  <p:timing>
    <p:tnLst>
      <p:par>
        <p:cTn id="1" dur="indefinite" restart="never" nodeType="tmRoot"/>
      </p:par>
    </p:tnLst>
  </p:timing>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8D921DB-4E4C-48A9-9A56-893B7253B5CA}"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807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84175" y="1708150"/>
            <a:ext cx="4110038"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708150"/>
            <a:ext cx="4111625"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sldNum" sz="quarter" idx="10"/>
          </p:nvPr>
        </p:nvSpPr>
        <p:spPr>
          <a:ln/>
        </p:spPr>
        <p:txBody>
          <a:bodyPr/>
          <a:lstStyle>
            <a:lvl1pPr>
              <a:defRPr/>
            </a:lvl1pPr>
          </a:lstStyle>
          <a:p>
            <a:pPr>
              <a:defRPr/>
            </a:pPr>
            <a:fld id="{067D48E0-8D54-4A8B-9C6B-2D0D5C508CF0}"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2940539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a:spLocks noGrp="1" noChangeArrowheads="1"/>
          </p:cNvSpPr>
          <p:nvPr>
            <p:ph type="sldNum" sz="quarter" idx="10"/>
          </p:nvPr>
        </p:nvSpPr>
        <p:spPr>
          <a:ln/>
        </p:spPr>
        <p:txBody>
          <a:bodyPr/>
          <a:lstStyle>
            <a:lvl1pPr>
              <a:defRPr/>
            </a:lvl1pPr>
          </a:lstStyle>
          <a:p>
            <a:pPr>
              <a:defRPr/>
            </a:pPr>
            <a:fld id="{05E1A64D-1E86-4A87-9161-F285A4565CE4}"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1232377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6"/>
          <p:cNvSpPr>
            <a:spLocks noGrp="1" noChangeArrowheads="1"/>
          </p:cNvSpPr>
          <p:nvPr>
            <p:ph type="sldNum" sz="quarter" idx="10"/>
          </p:nvPr>
        </p:nvSpPr>
        <p:spPr>
          <a:ln/>
        </p:spPr>
        <p:txBody>
          <a:bodyPr/>
          <a:lstStyle>
            <a:lvl1pPr>
              <a:defRPr/>
            </a:lvl1pPr>
          </a:lstStyle>
          <a:p>
            <a:pPr>
              <a:defRPr/>
            </a:pPr>
            <a:fld id="{ECBBBAA0-60B0-44C7-9764-6CA5040287C2}"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1629734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636DC87-287E-48B2-AAD7-50FF95B492A8}"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2334705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2811B8E-7767-4DA3-B004-E14314E92F35}"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1357237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42A967-3D97-499E-80C9-385D53635210}"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31162703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theme" Target="../theme/theme2.xml"/><Relationship Id="rId1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175" y="398463"/>
            <a:ext cx="8375650" cy="4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384175" y="1708150"/>
            <a:ext cx="8374063" cy="406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30" name="Rectangle 6"/>
          <p:cNvSpPr>
            <a:spLocks noGrp="1" noChangeArrowheads="1"/>
          </p:cNvSpPr>
          <p:nvPr>
            <p:ph type="sldNum" sz="quarter" idx="4"/>
          </p:nvPr>
        </p:nvSpPr>
        <p:spPr bwMode="auto">
          <a:xfrm>
            <a:off x="7862888" y="6451600"/>
            <a:ext cx="90011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000">
                <a:solidFill>
                  <a:schemeClr val="tx2"/>
                </a:solidFill>
              </a:defRPr>
            </a:lvl1pPr>
          </a:lstStyle>
          <a:p>
            <a:pPr fontAlgn="base">
              <a:spcBef>
                <a:spcPct val="0"/>
              </a:spcBef>
              <a:spcAft>
                <a:spcPct val="0"/>
              </a:spcAft>
              <a:defRPr/>
            </a:pPr>
            <a:fld id="{E7265556-7B46-4BBE-BD65-BFA92A22C4E5}" type="slidenum">
              <a:rPr lang="en-GB">
                <a:solidFill>
                  <a:srgbClr val="FFFFFF"/>
                </a:solidFill>
              </a:rPr>
              <a:pPr fontAlgn="base">
                <a:spcBef>
                  <a:spcPct val="0"/>
                </a:spcBef>
                <a:spcAft>
                  <a:spcPct val="0"/>
                </a:spcAft>
                <a:defRPr/>
              </a:pPr>
              <a:t>‹#›</a:t>
            </a:fld>
            <a:endParaRPr lang="en-GB" dirty="0">
              <a:solidFill>
                <a:srgbClr val="FFFFFF"/>
              </a:solidFill>
            </a:endParaRPr>
          </a:p>
        </p:txBody>
      </p:sp>
    </p:spTree>
    <p:extLst>
      <p:ext uri="{BB962C8B-B14F-4D97-AF65-F5344CB8AC3E}">
        <p14:creationId xmlns:p14="http://schemas.microsoft.com/office/powerpoint/2010/main" val="107789673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2600" b="1">
          <a:solidFill>
            <a:schemeClr val="tx2"/>
          </a:solidFill>
          <a:latin typeface="+mj-lt"/>
          <a:ea typeface="+mj-ea"/>
          <a:cs typeface="+mj-cs"/>
        </a:defRPr>
      </a:lvl1pPr>
      <a:lvl2pPr algn="l" rtl="0" eaLnBrk="0" fontAlgn="base" hangingPunct="0">
        <a:spcBef>
          <a:spcPct val="0"/>
        </a:spcBef>
        <a:spcAft>
          <a:spcPct val="0"/>
        </a:spcAft>
        <a:defRPr sz="2600" b="1">
          <a:solidFill>
            <a:schemeClr val="tx2"/>
          </a:solidFill>
          <a:latin typeface="Arial" charset="0"/>
        </a:defRPr>
      </a:lvl2pPr>
      <a:lvl3pPr algn="l" rtl="0" eaLnBrk="0" fontAlgn="base" hangingPunct="0">
        <a:spcBef>
          <a:spcPct val="0"/>
        </a:spcBef>
        <a:spcAft>
          <a:spcPct val="0"/>
        </a:spcAft>
        <a:defRPr sz="2600" b="1">
          <a:solidFill>
            <a:schemeClr val="tx2"/>
          </a:solidFill>
          <a:latin typeface="Arial" charset="0"/>
        </a:defRPr>
      </a:lvl3pPr>
      <a:lvl4pPr algn="l" rtl="0" eaLnBrk="0" fontAlgn="base" hangingPunct="0">
        <a:spcBef>
          <a:spcPct val="0"/>
        </a:spcBef>
        <a:spcAft>
          <a:spcPct val="0"/>
        </a:spcAft>
        <a:defRPr sz="2600" b="1">
          <a:solidFill>
            <a:schemeClr val="tx2"/>
          </a:solidFill>
          <a:latin typeface="Arial" charset="0"/>
        </a:defRPr>
      </a:lvl4pPr>
      <a:lvl5pPr algn="l" rtl="0" eaLnBrk="0" fontAlgn="base" hangingPunct="0">
        <a:spcBef>
          <a:spcPct val="0"/>
        </a:spcBef>
        <a:spcAft>
          <a:spcPct val="0"/>
        </a:spcAft>
        <a:defRPr sz="2600" b="1">
          <a:solidFill>
            <a:schemeClr val="tx2"/>
          </a:solidFill>
          <a:latin typeface="Arial" charset="0"/>
        </a:defRPr>
      </a:lvl5pPr>
      <a:lvl6pPr marL="457200" algn="l" rtl="0" fontAlgn="base">
        <a:spcBef>
          <a:spcPct val="0"/>
        </a:spcBef>
        <a:spcAft>
          <a:spcPct val="0"/>
        </a:spcAft>
        <a:defRPr sz="2600" b="1">
          <a:solidFill>
            <a:schemeClr val="tx2"/>
          </a:solidFill>
          <a:latin typeface="Arial" charset="0"/>
        </a:defRPr>
      </a:lvl6pPr>
      <a:lvl7pPr marL="914400" algn="l" rtl="0" fontAlgn="base">
        <a:spcBef>
          <a:spcPct val="0"/>
        </a:spcBef>
        <a:spcAft>
          <a:spcPct val="0"/>
        </a:spcAft>
        <a:defRPr sz="2600" b="1">
          <a:solidFill>
            <a:schemeClr val="tx2"/>
          </a:solidFill>
          <a:latin typeface="Arial" charset="0"/>
        </a:defRPr>
      </a:lvl7pPr>
      <a:lvl8pPr marL="1371600" algn="l" rtl="0" fontAlgn="base">
        <a:spcBef>
          <a:spcPct val="0"/>
        </a:spcBef>
        <a:spcAft>
          <a:spcPct val="0"/>
        </a:spcAft>
        <a:defRPr sz="2600" b="1">
          <a:solidFill>
            <a:schemeClr val="tx2"/>
          </a:solidFill>
          <a:latin typeface="Arial" charset="0"/>
        </a:defRPr>
      </a:lvl8pPr>
      <a:lvl9pPr marL="1828800" algn="l" rtl="0" fontAlgn="base">
        <a:spcBef>
          <a:spcPct val="0"/>
        </a:spcBef>
        <a:spcAft>
          <a:spcPct val="0"/>
        </a:spcAft>
        <a:defRPr sz="2600" b="1">
          <a:solidFill>
            <a:schemeClr val="tx2"/>
          </a:solidFill>
          <a:latin typeface="Arial" charset="0"/>
        </a:defRPr>
      </a:lvl9pPr>
    </p:titleStyle>
    <p:bodyStyle>
      <a:lvl1pPr marL="269875" indent="-269875" algn="l" rtl="0" eaLnBrk="0" fontAlgn="base" hangingPunct="0">
        <a:spcBef>
          <a:spcPct val="0"/>
        </a:spcBef>
        <a:spcAft>
          <a:spcPct val="75000"/>
        </a:spcAft>
        <a:buChar char="•"/>
        <a:defRPr sz="2000">
          <a:solidFill>
            <a:schemeClr val="tx1"/>
          </a:solidFill>
          <a:latin typeface="+mn-lt"/>
          <a:ea typeface="+mn-ea"/>
          <a:cs typeface="+mn-cs"/>
        </a:defRPr>
      </a:lvl1pPr>
      <a:lvl2pPr marL="538163" indent="-266700" algn="l" rtl="0" eaLnBrk="0" fontAlgn="base" hangingPunct="0">
        <a:spcBef>
          <a:spcPct val="0"/>
        </a:spcBef>
        <a:spcAft>
          <a:spcPct val="75000"/>
        </a:spcAft>
        <a:buChar char="•"/>
        <a:defRPr sz="2000">
          <a:solidFill>
            <a:schemeClr val="tx1"/>
          </a:solidFill>
          <a:latin typeface="+mn-lt"/>
        </a:defRPr>
      </a:lvl2pPr>
      <a:lvl3pPr marL="809625" indent="-269875" algn="l" rtl="0" eaLnBrk="0" fontAlgn="base" hangingPunct="0">
        <a:spcBef>
          <a:spcPct val="0"/>
        </a:spcBef>
        <a:spcAft>
          <a:spcPct val="75000"/>
        </a:spcAft>
        <a:buChar char="•"/>
        <a:defRPr sz="2000">
          <a:solidFill>
            <a:schemeClr val="tx1"/>
          </a:solidFill>
          <a:latin typeface="+mn-lt"/>
        </a:defRPr>
      </a:lvl3pPr>
      <a:lvl4pPr marL="1079500" indent="-268288" algn="l" rtl="0" eaLnBrk="0" fontAlgn="base" hangingPunct="0">
        <a:spcBef>
          <a:spcPct val="0"/>
        </a:spcBef>
        <a:spcAft>
          <a:spcPct val="75000"/>
        </a:spcAft>
        <a:buChar char="•"/>
        <a:defRPr sz="2000">
          <a:solidFill>
            <a:schemeClr val="tx1"/>
          </a:solidFill>
          <a:latin typeface="+mn-lt"/>
        </a:defRPr>
      </a:lvl4pPr>
      <a:lvl5pPr marL="1350963" indent="-269875" algn="l" rtl="0" eaLnBrk="0" fontAlgn="base" hangingPunct="0">
        <a:spcBef>
          <a:spcPct val="0"/>
        </a:spcBef>
        <a:spcAft>
          <a:spcPct val="75000"/>
        </a:spcAft>
        <a:buChar char="•"/>
        <a:defRPr sz="2000">
          <a:solidFill>
            <a:schemeClr val="tx1"/>
          </a:solidFill>
          <a:latin typeface="+mn-lt"/>
        </a:defRPr>
      </a:lvl5pPr>
      <a:lvl6pPr marL="1808163" indent="-269875" algn="l" rtl="0" fontAlgn="base">
        <a:spcBef>
          <a:spcPct val="0"/>
        </a:spcBef>
        <a:spcAft>
          <a:spcPct val="75000"/>
        </a:spcAft>
        <a:buChar char="•"/>
        <a:defRPr sz="2000">
          <a:solidFill>
            <a:schemeClr val="tx1"/>
          </a:solidFill>
          <a:latin typeface="+mn-lt"/>
        </a:defRPr>
      </a:lvl6pPr>
      <a:lvl7pPr marL="2265363" indent="-269875" algn="l" rtl="0" fontAlgn="base">
        <a:spcBef>
          <a:spcPct val="0"/>
        </a:spcBef>
        <a:spcAft>
          <a:spcPct val="75000"/>
        </a:spcAft>
        <a:buChar char="•"/>
        <a:defRPr sz="2000">
          <a:solidFill>
            <a:schemeClr val="tx1"/>
          </a:solidFill>
          <a:latin typeface="+mn-lt"/>
        </a:defRPr>
      </a:lvl7pPr>
      <a:lvl8pPr marL="2722563" indent="-269875" algn="l" rtl="0" fontAlgn="base">
        <a:spcBef>
          <a:spcPct val="0"/>
        </a:spcBef>
        <a:spcAft>
          <a:spcPct val="75000"/>
        </a:spcAft>
        <a:buChar char="•"/>
        <a:defRPr sz="2000">
          <a:solidFill>
            <a:schemeClr val="tx1"/>
          </a:solidFill>
          <a:latin typeface="+mn-lt"/>
        </a:defRPr>
      </a:lvl8pPr>
      <a:lvl9pPr marL="3179763" indent="-269875" algn="l" rtl="0" fontAlgn="base">
        <a:spcBef>
          <a:spcPct val="0"/>
        </a:spcBef>
        <a:spcAft>
          <a:spcPct val="7500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175" y="398463"/>
            <a:ext cx="8375650" cy="4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384175" y="1708150"/>
            <a:ext cx="8374063" cy="406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30" name="Rectangle 6"/>
          <p:cNvSpPr>
            <a:spLocks noGrp="1" noChangeArrowheads="1"/>
          </p:cNvSpPr>
          <p:nvPr>
            <p:ph type="sldNum" sz="quarter" idx="4"/>
          </p:nvPr>
        </p:nvSpPr>
        <p:spPr bwMode="auto">
          <a:xfrm>
            <a:off x="7862888" y="6451600"/>
            <a:ext cx="90011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000">
                <a:solidFill>
                  <a:schemeClr val="tx2"/>
                </a:solidFill>
              </a:defRPr>
            </a:lvl1pPr>
          </a:lstStyle>
          <a:p>
            <a:pPr fontAlgn="base">
              <a:spcBef>
                <a:spcPct val="0"/>
              </a:spcBef>
              <a:spcAft>
                <a:spcPct val="0"/>
              </a:spcAft>
              <a:defRPr/>
            </a:pPr>
            <a:fld id="{E7265556-7B46-4BBE-BD65-BFA92A22C4E5}" type="slidenum">
              <a:rPr lang="en-GB">
                <a:solidFill>
                  <a:srgbClr val="FFFFFF"/>
                </a:solidFill>
              </a:rPr>
              <a:pPr fontAlgn="base">
                <a:spcBef>
                  <a:spcPct val="0"/>
                </a:spcBef>
                <a:spcAft>
                  <a:spcPct val="0"/>
                </a:spcAft>
                <a:defRPr/>
              </a:pPr>
              <a:t>‹#›</a:t>
            </a:fld>
            <a:endParaRPr lang="en-GB" dirty="0">
              <a:solidFill>
                <a:srgbClr val="FFFFFF"/>
              </a:solidFill>
            </a:endParaRPr>
          </a:p>
        </p:txBody>
      </p:sp>
    </p:spTree>
    <p:extLst>
      <p:ext uri="{BB962C8B-B14F-4D97-AF65-F5344CB8AC3E}">
        <p14:creationId xmlns:p14="http://schemas.microsoft.com/office/powerpoint/2010/main" val="289516001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xStyles>
    <p:titleStyle>
      <a:lvl1pPr algn="l" rtl="0" eaLnBrk="0" fontAlgn="base" hangingPunct="0">
        <a:spcBef>
          <a:spcPct val="0"/>
        </a:spcBef>
        <a:spcAft>
          <a:spcPct val="0"/>
        </a:spcAft>
        <a:defRPr sz="2600" b="1">
          <a:solidFill>
            <a:schemeClr val="tx2"/>
          </a:solidFill>
          <a:latin typeface="+mj-lt"/>
          <a:ea typeface="+mj-ea"/>
          <a:cs typeface="+mj-cs"/>
        </a:defRPr>
      </a:lvl1pPr>
      <a:lvl2pPr algn="l" rtl="0" eaLnBrk="0" fontAlgn="base" hangingPunct="0">
        <a:spcBef>
          <a:spcPct val="0"/>
        </a:spcBef>
        <a:spcAft>
          <a:spcPct val="0"/>
        </a:spcAft>
        <a:defRPr sz="2600" b="1">
          <a:solidFill>
            <a:schemeClr val="tx2"/>
          </a:solidFill>
          <a:latin typeface="Arial" charset="0"/>
        </a:defRPr>
      </a:lvl2pPr>
      <a:lvl3pPr algn="l" rtl="0" eaLnBrk="0" fontAlgn="base" hangingPunct="0">
        <a:spcBef>
          <a:spcPct val="0"/>
        </a:spcBef>
        <a:spcAft>
          <a:spcPct val="0"/>
        </a:spcAft>
        <a:defRPr sz="2600" b="1">
          <a:solidFill>
            <a:schemeClr val="tx2"/>
          </a:solidFill>
          <a:latin typeface="Arial" charset="0"/>
        </a:defRPr>
      </a:lvl3pPr>
      <a:lvl4pPr algn="l" rtl="0" eaLnBrk="0" fontAlgn="base" hangingPunct="0">
        <a:spcBef>
          <a:spcPct val="0"/>
        </a:spcBef>
        <a:spcAft>
          <a:spcPct val="0"/>
        </a:spcAft>
        <a:defRPr sz="2600" b="1">
          <a:solidFill>
            <a:schemeClr val="tx2"/>
          </a:solidFill>
          <a:latin typeface="Arial" charset="0"/>
        </a:defRPr>
      </a:lvl4pPr>
      <a:lvl5pPr algn="l" rtl="0" eaLnBrk="0" fontAlgn="base" hangingPunct="0">
        <a:spcBef>
          <a:spcPct val="0"/>
        </a:spcBef>
        <a:spcAft>
          <a:spcPct val="0"/>
        </a:spcAft>
        <a:defRPr sz="2600" b="1">
          <a:solidFill>
            <a:schemeClr val="tx2"/>
          </a:solidFill>
          <a:latin typeface="Arial" charset="0"/>
        </a:defRPr>
      </a:lvl5pPr>
      <a:lvl6pPr marL="457200" algn="l" rtl="0" fontAlgn="base">
        <a:spcBef>
          <a:spcPct val="0"/>
        </a:spcBef>
        <a:spcAft>
          <a:spcPct val="0"/>
        </a:spcAft>
        <a:defRPr sz="2600" b="1">
          <a:solidFill>
            <a:schemeClr val="tx2"/>
          </a:solidFill>
          <a:latin typeface="Arial" charset="0"/>
        </a:defRPr>
      </a:lvl6pPr>
      <a:lvl7pPr marL="914400" algn="l" rtl="0" fontAlgn="base">
        <a:spcBef>
          <a:spcPct val="0"/>
        </a:spcBef>
        <a:spcAft>
          <a:spcPct val="0"/>
        </a:spcAft>
        <a:defRPr sz="2600" b="1">
          <a:solidFill>
            <a:schemeClr val="tx2"/>
          </a:solidFill>
          <a:latin typeface="Arial" charset="0"/>
        </a:defRPr>
      </a:lvl7pPr>
      <a:lvl8pPr marL="1371600" algn="l" rtl="0" fontAlgn="base">
        <a:spcBef>
          <a:spcPct val="0"/>
        </a:spcBef>
        <a:spcAft>
          <a:spcPct val="0"/>
        </a:spcAft>
        <a:defRPr sz="2600" b="1">
          <a:solidFill>
            <a:schemeClr val="tx2"/>
          </a:solidFill>
          <a:latin typeface="Arial" charset="0"/>
        </a:defRPr>
      </a:lvl8pPr>
      <a:lvl9pPr marL="1828800" algn="l" rtl="0" fontAlgn="base">
        <a:spcBef>
          <a:spcPct val="0"/>
        </a:spcBef>
        <a:spcAft>
          <a:spcPct val="0"/>
        </a:spcAft>
        <a:defRPr sz="2600" b="1">
          <a:solidFill>
            <a:schemeClr val="tx2"/>
          </a:solidFill>
          <a:latin typeface="Arial" charset="0"/>
        </a:defRPr>
      </a:lvl9pPr>
    </p:titleStyle>
    <p:bodyStyle>
      <a:lvl1pPr marL="269875" indent="-269875" algn="l" rtl="0" eaLnBrk="0" fontAlgn="base" hangingPunct="0">
        <a:spcBef>
          <a:spcPct val="0"/>
        </a:spcBef>
        <a:spcAft>
          <a:spcPct val="75000"/>
        </a:spcAft>
        <a:buChar char="•"/>
        <a:defRPr sz="2000">
          <a:solidFill>
            <a:schemeClr val="tx1"/>
          </a:solidFill>
          <a:latin typeface="+mn-lt"/>
          <a:ea typeface="+mn-ea"/>
          <a:cs typeface="+mn-cs"/>
        </a:defRPr>
      </a:lvl1pPr>
      <a:lvl2pPr marL="538163" indent="-266700" algn="l" rtl="0" eaLnBrk="0" fontAlgn="base" hangingPunct="0">
        <a:spcBef>
          <a:spcPct val="0"/>
        </a:spcBef>
        <a:spcAft>
          <a:spcPct val="75000"/>
        </a:spcAft>
        <a:buChar char="•"/>
        <a:defRPr sz="2000">
          <a:solidFill>
            <a:schemeClr val="tx1"/>
          </a:solidFill>
          <a:latin typeface="+mn-lt"/>
        </a:defRPr>
      </a:lvl2pPr>
      <a:lvl3pPr marL="809625" indent="-269875" algn="l" rtl="0" eaLnBrk="0" fontAlgn="base" hangingPunct="0">
        <a:spcBef>
          <a:spcPct val="0"/>
        </a:spcBef>
        <a:spcAft>
          <a:spcPct val="75000"/>
        </a:spcAft>
        <a:buChar char="•"/>
        <a:defRPr sz="2000">
          <a:solidFill>
            <a:schemeClr val="tx1"/>
          </a:solidFill>
          <a:latin typeface="+mn-lt"/>
        </a:defRPr>
      </a:lvl3pPr>
      <a:lvl4pPr marL="1079500" indent="-268288" algn="l" rtl="0" eaLnBrk="0" fontAlgn="base" hangingPunct="0">
        <a:spcBef>
          <a:spcPct val="0"/>
        </a:spcBef>
        <a:spcAft>
          <a:spcPct val="75000"/>
        </a:spcAft>
        <a:buChar char="•"/>
        <a:defRPr sz="2000">
          <a:solidFill>
            <a:schemeClr val="tx1"/>
          </a:solidFill>
          <a:latin typeface="+mn-lt"/>
        </a:defRPr>
      </a:lvl4pPr>
      <a:lvl5pPr marL="1350963" indent="-269875" algn="l" rtl="0" eaLnBrk="0" fontAlgn="base" hangingPunct="0">
        <a:spcBef>
          <a:spcPct val="0"/>
        </a:spcBef>
        <a:spcAft>
          <a:spcPct val="75000"/>
        </a:spcAft>
        <a:buChar char="•"/>
        <a:defRPr sz="2000">
          <a:solidFill>
            <a:schemeClr val="tx1"/>
          </a:solidFill>
          <a:latin typeface="+mn-lt"/>
        </a:defRPr>
      </a:lvl5pPr>
      <a:lvl6pPr marL="1808163" indent="-269875" algn="l" rtl="0" fontAlgn="base">
        <a:spcBef>
          <a:spcPct val="0"/>
        </a:spcBef>
        <a:spcAft>
          <a:spcPct val="75000"/>
        </a:spcAft>
        <a:buChar char="•"/>
        <a:defRPr sz="2000">
          <a:solidFill>
            <a:schemeClr val="tx1"/>
          </a:solidFill>
          <a:latin typeface="+mn-lt"/>
        </a:defRPr>
      </a:lvl6pPr>
      <a:lvl7pPr marL="2265363" indent="-269875" algn="l" rtl="0" fontAlgn="base">
        <a:spcBef>
          <a:spcPct val="0"/>
        </a:spcBef>
        <a:spcAft>
          <a:spcPct val="75000"/>
        </a:spcAft>
        <a:buChar char="•"/>
        <a:defRPr sz="2000">
          <a:solidFill>
            <a:schemeClr val="tx1"/>
          </a:solidFill>
          <a:latin typeface="+mn-lt"/>
        </a:defRPr>
      </a:lvl7pPr>
      <a:lvl8pPr marL="2722563" indent="-269875" algn="l" rtl="0" fontAlgn="base">
        <a:spcBef>
          <a:spcPct val="0"/>
        </a:spcBef>
        <a:spcAft>
          <a:spcPct val="75000"/>
        </a:spcAft>
        <a:buChar char="•"/>
        <a:defRPr sz="2000">
          <a:solidFill>
            <a:schemeClr val="tx1"/>
          </a:solidFill>
          <a:latin typeface="+mn-lt"/>
        </a:defRPr>
      </a:lvl8pPr>
      <a:lvl9pPr marL="3179763" indent="-269875" algn="l" rtl="0" fontAlgn="base">
        <a:spcBef>
          <a:spcPct val="0"/>
        </a:spcBef>
        <a:spcAft>
          <a:spcPct val="7500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4.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7.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www.hr.admin.cam.ac.uk/hr-services/immigration/eea-staff-and-immigration-option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s://visas-immigration.service.gov.uk/product/eea-pr" TargetMode="External"/><Relationship Id="rId3" Type="http://schemas.openxmlformats.org/officeDocument/2006/relationships/hyperlink" Target="https://www.gov.uk/government/publications/apply-for-a-document-certifying-permanent-residence-or-permanent-residence-card-form-eea-pr"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84175" y="1124744"/>
            <a:ext cx="8374063" cy="576263"/>
          </a:xfrm>
        </p:spPr>
        <p:txBody>
          <a:bodyPr/>
          <a:lstStyle/>
          <a:p>
            <a:pPr algn="ctr" eaLnBrk="1" hangingPunct="1"/>
            <a:r>
              <a:rPr lang="en-GB" altLang="en-US" sz="3200" dirty="0" err="1" smtClean="0">
                <a:solidFill>
                  <a:schemeClr val="tx1"/>
                </a:solidFill>
              </a:rPr>
              <a:t>PdOC</a:t>
            </a:r>
            <a:r>
              <a:rPr lang="en-GB" altLang="en-US" sz="3200" dirty="0" smtClean="0">
                <a:solidFill>
                  <a:schemeClr val="tx1"/>
                </a:solidFill>
              </a:rPr>
              <a:t> Immigration Session 2017</a:t>
            </a:r>
          </a:p>
        </p:txBody>
      </p:sp>
      <p:sp>
        <p:nvSpPr>
          <p:cNvPr id="3076" name="Rectangle 4"/>
          <p:cNvSpPr>
            <a:spLocks noChangeArrowheads="1"/>
          </p:cNvSpPr>
          <p:nvPr/>
        </p:nvSpPr>
        <p:spPr bwMode="auto">
          <a:xfrm>
            <a:off x="384175" y="5548313"/>
            <a:ext cx="8374063" cy="26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lvl1pPr eaLnBrk="0" hangingPunct="0">
              <a:spcAft>
                <a:spcPct val="75000"/>
              </a:spcAft>
              <a:buChar char="•"/>
              <a:defRPr sz="2000">
                <a:solidFill>
                  <a:schemeClr val="tx1"/>
                </a:solidFill>
                <a:latin typeface="Arial" charset="0"/>
              </a:defRPr>
            </a:lvl1pPr>
            <a:lvl2pPr marL="742950" indent="-285750" eaLnBrk="0" hangingPunct="0">
              <a:spcAft>
                <a:spcPct val="75000"/>
              </a:spcAft>
              <a:buChar char="•"/>
              <a:defRPr sz="2000">
                <a:solidFill>
                  <a:schemeClr val="tx1"/>
                </a:solidFill>
                <a:latin typeface="Arial" charset="0"/>
              </a:defRPr>
            </a:lvl2pPr>
            <a:lvl3pPr marL="1143000" indent="-228600" eaLnBrk="0" hangingPunct="0">
              <a:spcAft>
                <a:spcPct val="75000"/>
              </a:spcAft>
              <a:buChar char="•"/>
              <a:defRPr sz="2000">
                <a:solidFill>
                  <a:schemeClr val="tx1"/>
                </a:solidFill>
                <a:latin typeface="Arial" charset="0"/>
              </a:defRPr>
            </a:lvl3pPr>
            <a:lvl4pPr marL="1600200" indent="-228600" eaLnBrk="0" hangingPunct="0">
              <a:spcAft>
                <a:spcPct val="75000"/>
              </a:spcAft>
              <a:buChar char="•"/>
              <a:defRPr sz="2000">
                <a:solidFill>
                  <a:schemeClr val="tx1"/>
                </a:solidFill>
                <a:latin typeface="Arial" charset="0"/>
              </a:defRPr>
            </a:lvl4pPr>
            <a:lvl5pPr marL="2057400" indent="-228600" eaLnBrk="0" hangingPunct="0">
              <a:spcAft>
                <a:spcPct val="75000"/>
              </a:spcAft>
              <a:buChar char="•"/>
              <a:defRPr sz="2000">
                <a:solidFill>
                  <a:schemeClr val="tx1"/>
                </a:solidFill>
                <a:latin typeface="Arial" charset="0"/>
              </a:defRPr>
            </a:lvl5pPr>
            <a:lvl6pPr marL="2514600" indent="-228600" eaLnBrk="0" fontAlgn="base" hangingPunct="0">
              <a:spcBef>
                <a:spcPct val="0"/>
              </a:spcBef>
              <a:spcAft>
                <a:spcPct val="75000"/>
              </a:spcAft>
              <a:buChar char="•"/>
              <a:defRPr sz="2000">
                <a:solidFill>
                  <a:schemeClr val="tx1"/>
                </a:solidFill>
                <a:latin typeface="Arial" charset="0"/>
              </a:defRPr>
            </a:lvl6pPr>
            <a:lvl7pPr marL="2971800" indent="-228600" eaLnBrk="0" fontAlgn="base" hangingPunct="0">
              <a:spcBef>
                <a:spcPct val="0"/>
              </a:spcBef>
              <a:spcAft>
                <a:spcPct val="75000"/>
              </a:spcAft>
              <a:buChar char="•"/>
              <a:defRPr sz="2000">
                <a:solidFill>
                  <a:schemeClr val="tx1"/>
                </a:solidFill>
                <a:latin typeface="Arial" charset="0"/>
              </a:defRPr>
            </a:lvl7pPr>
            <a:lvl8pPr marL="3429000" indent="-228600" eaLnBrk="0" fontAlgn="base" hangingPunct="0">
              <a:spcBef>
                <a:spcPct val="0"/>
              </a:spcBef>
              <a:spcAft>
                <a:spcPct val="75000"/>
              </a:spcAft>
              <a:buChar char="•"/>
              <a:defRPr sz="2000">
                <a:solidFill>
                  <a:schemeClr val="tx1"/>
                </a:solidFill>
                <a:latin typeface="Arial" charset="0"/>
              </a:defRPr>
            </a:lvl8pPr>
            <a:lvl9pPr marL="3886200" indent="-228600" eaLnBrk="0" fontAlgn="base" hangingPunct="0">
              <a:spcBef>
                <a:spcPct val="0"/>
              </a:spcBef>
              <a:spcAft>
                <a:spcPct val="7500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800" b="1" dirty="0" smtClean="0">
                <a:solidFill>
                  <a:srgbClr val="FFFFFF"/>
                </a:solidFill>
              </a:rPr>
              <a:t>Graeme Ross, Immigration and Compliance Manager</a:t>
            </a:r>
            <a:endParaRPr lang="en-US" altLang="en-US" sz="1800" b="1" dirty="0">
              <a:solidFill>
                <a:srgbClr val="FFFFFF"/>
              </a:solidFill>
            </a:endParaRPr>
          </a:p>
        </p:txBody>
      </p:sp>
      <p:sp>
        <p:nvSpPr>
          <p:cNvPr id="5" name="Rectangle 3"/>
          <p:cNvSpPr txBox="1">
            <a:spLocks noChangeArrowheads="1"/>
          </p:cNvSpPr>
          <p:nvPr/>
        </p:nvSpPr>
        <p:spPr bwMode="auto">
          <a:xfrm>
            <a:off x="521255" y="4005064"/>
            <a:ext cx="8374063" cy="79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0" indent="0" algn="l" rtl="0" eaLnBrk="0" fontAlgn="base" hangingPunct="0">
              <a:spcBef>
                <a:spcPct val="0"/>
              </a:spcBef>
              <a:spcAft>
                <a:spcPct val="75000"/>
              </a:spcAft>
              <a:buFontTx/>
              <a:buNone/>
              <a:defRPr sz="1800" b="1">
                <a:solidFill>
                  <a:schemeClr val="tx2"/>
                </a:solidFill>
                <a:latin typeface="+mn-lt"/>
                <a:ea typeface="+mn-ea"/>
                <a:cs typeface="+mn-cs"/>
              </a:defRPr>
            </a:lvl1pPr>
            <a:lvl2pPr marL="538163" indent="-266700" algn="l" rtl="0" eaLnBrk="0" fontAlgn="base" hangingPunct="0">
              <a:spcBef>
                <a:spcPct val="0"/>
              </a:spcBef>
              <a:spcAft>
                <a:spcPct val="75000"/>
              </a:spcAft>
              <a:buChar char="•"/>
              <a:defRPr sz="2000">
                <a:solidFill>
                  <a:schemeClr val="tx1"/>
                </a:solidFill>
                <a:latin typeface="+mn-lt"/>
              </a:defRPr>
            </a:lvl2pPr>
            <a:lvl3pPr marL="809625" indent="-269875" algn="l" rtl="0" eaLnBrk="0" fontAlgn="base" hangingPunct="0">
              <a:spcBef>
                <a:spcPct val="0"/>
              </a:spcBef>
              <a:spcAft>
                <a:spcPct val="75000"/>
              </a:spcAft>
              <a:buChar char="•"/>
              <a:defRPr sz="2000">
                <a:solidFill>
                  <a:schemeClr val="tx1"/>
                </a:solidFill>
                <a:latin typeface="+mn-lt"/>
              </a:defRPr>
            </a:lvl3pPr>
            <a:lvl4pPr marL="1079500" indent="-268288" algn="l" rtl="0" eaLnBrk="0" fontAlgn="base" hangingPunct="0">
              <a:spcBef>
                <a:spcPct val="0"/>
              </a:spcBef>
              <a:spcAft>
                <a:spcPct val="75000"/>
              </a:spcAft>
              <a:buChar char="•"/>
              <a:defRPr sz="2000">
                <a:solidFill>
                  <a:schemeClr val="tx1"/>
                </a:solidFill>
                <a:latin typeface="+mn-lt"/>
              </a:defRPr>
            </a:lvl4pPr>
            <a:lvl5pPr marL="1350963" indent="-269875" algn="l" rtl="0" eaLnBrk="0" fontAlgn="base" hangingPunct="0">
              <a:spcBef>
                <a:spcPct val="0"/>
              </a:spcBef>
              <a:spcAft>
                <a:spcPct val="75000"/>
              </a:spcAft>
              <a:buChar char="•"/>
              <a:defRPr sz="2000">
                <a:solidFill>
                  <a:schemeClr val="tx1"/>
                </a:solidFill>
                <a:latin typeface="+mn-lt"/>
              </a:defRPr>
            </a:lvl5pPr>
            <a:lvl6pPr marL="1808163" indent="-269875" algn="l" rtl="0" fontAlgn="base">
              <a:spcBef>
                <a:spcPct val="0"/>
              </a:spcBef>
              <a:spcAft>
                <a:spcPct val="75000"/>
              </a:spcAft>
              <a:buChar char="•"/>
              <a:defRPr sz="2000">
                <a:solidFill>
                  <a:schemeClr val="tx1"/>
                </a:solidFill>
                <a:latin typeface="+mn-lt"/>
              </a:defRPr>
            </a:lvl6pPr>
            <a:lvl7pPr marL="2265363" indent="-269875" algn="l" rtl="0" fontAlgn="base">
              <a:spcBef>
                <a:spcPct val="0"/>
              </a:spcBef>
              <a:spcAft>
                <a:spcPct val="75000"/>
              </a:spcAft>
              <a:buChar char="•"/>
              <a:defRPr sz="2000">
                <a:solidFill>
                  <a:schemeClr val="tx1"/>
                </a:solidFill>
                <a:latin typeface="+mn-lt"/>
              </a:defRPr>
            </a:lvl7pPr>
            <a:lvl8pPr marL="2722563" indent="-269875" algn="l" rtl="0" fontAlgn="base">
              <a:spcBef>
                <a:spcPct val="0"/>
              </a:spcBef>
              <a:spcAft>
                <a:spcPct val="75000"/>
              </a:spcAft>
              <a:buChar char="•"/>
              <a:defRPr sz="2000">
                <a:solidFill>
                  <a:schemeClr val="tx1"/>
                </a:solidFill>
                <a:latin typeface="+mn-lt"/>
              </a:defRPr>
            </a:lvl8pPr>
            <a:lvl9pPr marL="3179763" indent="-269875" algn="l" rtl="0" fontAlgn="base">
              <a:spcBef>
                <a:spcPct val="0"/>
              </a:spcBef>
              <a:spcAft>
                <a:spcPct val="75000"/>
              </a:spcAft>
              <a:buChar char="•"/>
              <a:defRPr sz="2000">
                <a:solidFill>
                  <a:schemeClr val="tx1"/>
                </a:solidFill>
                <a:latin typeface="+mn-lt"/>
              </a:defRPr>
            </a:lvl9pPr>
          </a:lstStyle>
          <a:p>
            <a:pPr eaLnBrk="1" hangingPunct="1"/>
            <a:endParaRPr lang="en-GB" altLang="en-US" sz="1600" kern="0" dirty="0" smtClean="0"/>
          </a:p>
        </p:txBody>
      </p:sp>
      <p:pic>
        <p:nvPicPr>
          <p:cNvPr id="2050" name="Picture 2" descr="M:\My Documents\My Pictures\139679630313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8313" y="1988840"/>
            <a:ext cx="5667375" cy="3190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6342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Comprehensive Sickness Insurance – what is it?</a:t>
            </a:r>
            <a:endParaRPr lang="en-GB" dirty="0"/>
          </a:p>
        </p:txBody>
      </p:sp>
      <p:sp>
        <p:nvSpPr>
          <p:cNvPr id="5" name="Content Placeholder 4"/>
          <p:cNvSpPr>
            <a:spLocks noGrp="1"/>
          </p:cNvSpPr>
          <p:nvPr>
            <p:ph idx="1"/>
          </p:nvPr>
        </p:nvSpPr>
        <p:spPr>
          <a:xfrm>
            <a:off x="384175" y="1412776"/>
            <a:ext cx="8374063" cy="4608512"/>
          </a:xfrm>
        </p:spPr>
        <p:txBody>
          <a:bodyPr/>
          <a:lstStyle/>
          <a:p>
            <a:r>
              <a:rPr lang="en-GB" dirty="0" smtClean="0"/>
              <a:t>Students are only eligible to apply for PR if they hold/held sickness insurance during any period they were a student.</a:t>
            </a:r>
          </a:p>
          <a:p>
            <a:pPr lvl="1">
              <a:buFont typeface="Courier New" panose="02070309020205020404" pitchFamily="49" charset="0"/>
              <a:buChar char="o"/>
            </a:pPr>
            <a:r>
              <a:rPr lang="en-GB" dirty="0" smtClean="0"/>
              <a:t>EHIC Card (issued form home country)</a:t>
            </a:r>
          </a:p>
          <a:p>
            <a:pPr lvl="1">
              <a:buFont typeface="Courier New" panose="02070309020205020404" pitchFamily="49" charset="0"/>
              <a:buChar char="o"/>
            </a:pPr>
            <a:r>
              <a:rPr lang="en-GB" dirty="0" smtClean="0"/>
              <a:t>Private medical insurance</a:t>
            </a:r>
          </a:p>
          <a:p>
            <a:pPr lvl="1">
              <a:buFont typeface="Courier New" panose="02070309020205020404" pitchFamily="49" charset="0"/>
              <a:buChar char="o"/>
            </a:pPr>
            <a:r>
              <a:rPr lang="en-GB" dirty="0" smtClean="0"/>
              <a:t>Retrospective health insurance form home country</a:t>
            </a:r>
          </a:p>
          <a:p>
            <a:r>
              <a:rPr lang="en-GB" dirty="0" smtClean="0"/>
              <a:t>An </a:t>
            </a:r>
            <a:r>
              <a:rPr lang="en-GB" dirty="0"/>
              <a:t>EEA national living in the UK is allowed to use the UK’s National Health </a:t>
            </a:r>
            <a:r>
              <a:rPr lang="en-GB" dirty="0" smtClean="0"/>
              <a:t>Service</a:t>
            </a:r>
            <a:r>
              <a:rPr lang="en-GB" dirty="0"/>
              <a:t> </a:t>
            </a:r>
            <a:r>
              <a:rPr lang="en-GB" dirty="0" smtClean="0"/>
              <a:t>but </a:t>
            </a:r>
            <a:r>
              <a:rPr lang="en-GB" u="sng" dirty="0" smtClean="0"/>
              <a:t>students</a:t>
            </a:r>
            <a:r>
              <a:rPr lang="en-GB" dirty="0" smtClean="0"/>
              <a:t> cannot rely on access to NHS or NI payments as proof of ‘sickness insurance’ for PR. This view </a:t>
            </a:r>
            <a:r>
              <a:rPr lang="en-GB" dirty="0"/>
              <a:t>was upheld in </a:t>
            </a:r>
            <a:r>
              <a:rPr lang="en-GB" dirty="0" smtClean="0"/>
              <a:t>by </a:t>
            </a:r>
            <a:r>
              <a:rPr lang="en-GB" dirty="0"/>
              <a:t>the Court of Appeal </a:t>
            </a:r>
            <a:r>
              <a:rPr lang="en-GB" dirty="0" smtClean="0"/>
              <a:t>in 2014.</a:t>
            </a:r>
          </a:p>
          <a:p>
            <a:r>
              <a:rPr lang="en-GB" dirty="0" smtClean="0"/>
              <a:t>Sickness insurance not required during periods of working or self employment. </a:t>
            </a:r>
            <a:endParaRPr lang="en-GB" dirty="0"/>
          </a:p>
        </p:txBody>
      </p:sp>
    </p:spTree>
    <p:extLst>
      <p:ext uri="{BB962C8B-B14F-4D97-AF65-F5344CB8AC3E}">
        <p14:creationId xmlns:p14="http://schemas.microsoft.com/office/powerpoint/2010/main" val="2697910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Dependants</a:t>
            </a:r>
            <a:endParaRPr lang="en-GB" dirty="0"/>
          </a:p>
        </p:txBody>
      </p:sp>
      <p:sp>
        <p:nvSpPr>
          <p:cNvPr id="3" name="Content Placeholder 2"/>
          <p:cNvSpPr>
            <a:spLocks noGrp="1"/>
          </p:cNvSpPr>
          <p:nvPr>
            <p:ph idx="1"/>
          </p:nvPr>
        </p:nvSpPr>
        <p:spPr/>
        <p:txBody>
          <a:bodyPr/>
          <a:lstStyle/>
          <a:p>
            <a:r>
              <a:rPr lang="en-GB" dirty="0" smtClean="0"/>
              <a:t>Spouse/civil partner and children under 21 are classed as ‘direct family members’</a:t>
            </a:r>
          </a:p>
          <a:p>
            <a:r>
              <a:rPr lang="en-GB" dirty="0" smtClean="0"/>
              <a:t>Can apply for PR if they have been living with a ‘qualified person’ for at least five years and can show they are dependant on them. Dependants  do not need to have been working/studying etc. </a:t>
            </a:r>
          </a:p>
          <a:p>
            <a:r>
              <a:rPr lang="en-GB" dirty="0" smtClean="0"/>
              <a:t>Unmarried partners can </a:t>
            </a:r>
            <a:r>
              <a:rPr lang="en-GB" u="sng" dirty="0" smtClean="0"/>
              <a:t>only</a:t>
            </a:r>
            <a:r>
              <a:rPr lang="en-GB" dirty="0" smtClean="0"/>
              <a:t> apply for PR if they have been living with the ‘qualified person’ for at least five years </a:t>
            </a:r>
            <a:r>
              <a:rPr lang="en-GB" b="1" u="sng" dirty="0" smtClean="0"/>
              <a:t>and</a:t>
            </a:r>
            <a:r>
              <a:rPr lang="en-GB" dirty="0" smtClean="0"/>
              <a:t> have held an EEA Residence Card for at least 5 years. Otherwise can apply in their own right for PR if they are a ‘qualified person’.</a:t>
            </a:r>
          </a:p>
          <a:p>
            <a:r>
              <a:rPr lang="en-GB" dirty="0" smtClean="0"/>
              <a:t>No difference in PR status between ‘main applicant’ and dependants, once granted. </a:t>
            </a:r>
            <a:endParaRPr lang="en-GB" dirty="0"/>
          </a:p>
        </p:txBody>
      </p:sp>
    </p:spTree>
    <p:extLst>
      <p:ext uri="{BB962C8B-B14F-4D97-AF65-F5344CB8AC3E}">
        <p14:creationId xmlns:p14="http://schemas.microsoft.com/office/powerpoint/2010/main" val="651074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Citizenship</a:t>
            </a:r>
            <a:endParaRPr lang="en-GB" dirty="0"/>
          </a:p>
        </p:txBody>
      </p:sp>
      <p:sp>
        <p:nvSpPr>
          <p:cNvPr id="3" name="Content Placeholder 2"/>
          <p:cNvSpPr>
            <a:spLocks noGrp="1"/>
          </p:cNvSpPr>
          <p:nvPr>
            <p:ph idx="1"/>
          </p:nvPr>
        </p:nvSpPr>
        <p:spPr>
          <a:xfrm>
            <a:off x="384175" y="1340768"/>
            <a:ext cx="8374063" cy="5040560"/>
          </a:xfrm>
        </p:spPr>
        <p:txBody>
          <a:bodyPr/>
          <a:lstStyle/>
          <a:p>
            <a:r>
              <a:rPr lang="en-GB" sz="1800" dirty="0"/>
              <a:t>Children born in the UK to citizens of the European Economic Area may be British citizens depending on when they were born. Children born:</a:t>
            </a:r>
          </a:p>
          <a:p>
            <a:pPr marL="611188" lvl="1" indent="-342900">
              <a:buFont typeface="Courier New" panose="02070309020205020404" pitchFamily="49" charset="0"/>
              <a:buChar char="o"/>
            </a:pPr>
            <a:r>
              <a:rPr lang="en-GB" sz="1800" dirty="0"/>
              <a:t>Before to 2 October 2000 will be British citizens if either parent was living in the UK exercising Treaty rights at the time of the birth;</a:t>
            </a:r>
          </a:p>
          <a:p>
            <a:pPr marL="611188" lvl="1" indent="-342900">
              <a:buFont typeface="Courier New" panose="02070309020205020404" pitchFamily="49" charset="0"/>
              <a:buChar char="o"/>
            </a:pPr>
            <a:r>
              <a:rPr lang="en-GB" sz="1800" dirty="0"/>
              <a:t>From 2 October 2000 to 29 April 2006 will only be British citizens if at least one parent had obtained </a:t>
            </a:r>
            <a:r>
              <a:rPr lang="en-GB" sz="1800" dirty="0" smtClean="0"/>
              <a:t>settlement (</a:t>
            </a:r>
            <a:r>
              <a:rPr lang="en-GB" sz="1800" b="1" dirty="0" smtClean="0"/>
              <a:t>not</a:t>
            </a:r>
            <a:r>
              <a:rPr lang="en-GB" sz="1800" dirty="0" smtClean="0"/>
              <a:t> permanent residence – this is a different type of status) </a:t>
            </a:r>
            <a:r>
              <a:rPr lang="en-GB" sz="1800" b="1" dirty="0" smtClean="0"/>
              <a:t>and</a:t>
            </a:r>
            <a:r>
              <a:rPr lang="en-GB" sz="1800" dirty="0" smtClean="0"/>
              <a:t> </a:t>
            </a:r>
            <a:r>
              <a:rPr lang="en-GB" sz="1800" dirty="0"/>
              <a:t>been issued with an official document by the Home Office confirming their </a:t>
            </a:r>
            <a:r>
              <a:rPr lang="en-GB" sz="1800" dirty="0" smtClean="0"/>
              <a:t>status </a:t>
            </a:r>
            <a:r>
              <a:rPr lang="en-GB" sz="1800" dirty="0"/>
              <a:t>in the UK </a:t>
            </a:r>
            <a:r>
              <a:rPr lang="en-GB" sz="1800" dirty="0" smtClean="0"/>
              <a:t>before </a:t>
            </a:r>
            <a:r>
              <a:rPr lang="en-GB" sz="1800" dirty="0"/>
              <a:t>the child was born;</a:t>
            </a:r>
          </a:p>
          <a:p>
            <a:pPr marL="611188" lvl="1" indent="-342900">
              <a:buFont typeface="Courier New" panose="02070309020205020404" pitchFamily="49" charset="0"/>
              <a:buChar char="o"/>
            </a:pPr>
            <a:r>
              <a:rPr lang="en-GB" sz="1800" dirty="0"/>
              <a:t>On or after 30 April 2006 will be British citizens by birth if at least one parent </a:t>
            </a:r>
            <a:r>
              <a:rPr lang="en-GB" sz="1800" dirty="0" smtClean="0"/>
              <a:t>has </a:t>
            </a:r>
            <a:r>
              <a:rPr lang="en-GB" sz="1800" i="1" dirty="0" smtClean="0"/>
              <a:t>lawfully</a:t>
            </a:r>
            <a:r>
              <a:rPr lang="en-GB" sz="1800" dirty="0" smtClean="0"/>
              <a:t> obtained </a:t>
            </a:r>
            <a:r>
              <a:rPr lang="en-GB" sz="1800" dirty="0"/>
              <a:t>permanent residency by exercising Treaty right for five years </a:t>
            </a:r>
            <a:r>
              <a:rPr lang="en-GB" sz="1800" u="sng" dirty="0"/>
              <a:t>prior</a:t>
            </a:r>
            <a:r>
              <a:rPr lang="en-GB" sz="1800" dirty="0"/>
              <a:t> to the birth</a:t>
            </a:r>
            <a:r>
              <a:rPr lang="en-GB" sz="1800" dirty="0" smtClean="0"/>
              <a:t>. PR card not required for parent or child.</a:t>
            </a:r>
          </a:p>
          <a:p>
            <a:pPr marL="611188" lvl="1" indent="-342900">
              <a:buFont typeface="Courier New" panose="02070309020205020404" pitchFamily="49" charset="0"/>
              <a:buChar char="o"/>
            </a:pPr>
            <a:r>
              <a:rPr lang="en-GB" sz="1800" dirty="0" smtClean="0"/>
              <a:t>In all above 3, can apply directly forma British passport</a:t>
            </a:r>
            <a:r>
              <a:rPr lang="en-GB" sz="1800" dirty="0"/>
              <a:t>.</a:t>
            </a:r>
          </a:p>
          <a:p>
            <a:r>
              <a:rPr lang="en-GB" sz="1800" dirty="0"/>
              <a:t>In addition there is the right to register the child as a British Citizen if </a:t>
            </a:r>
            <a:r>
              <a:rPr lang="en-GB" sz="1800" dirty="0" smtClean="0"/>
              <a:t>at least one </a:t>
            </a:r>
            <a:r>
              <a:rPr lang="en-GB" sz="1800" dirty="0"/>
              <a:t>parent </a:t>
            </a:r>
            <a:r>
              <a:rPr lang="en-GB" sz="1800" dirty="0" smtClean="0"/>
              <a:t>has obtained </a:t>
            </a:r>
            <a:r>
              <a:rPr lang="en-GB" sz="1800" dirty="0"/>
              <a:t>PR </a:t>
            </a:r>
            <a:r>
              <a:rPr lang="en-GB" sz="1800" u="sng" dirty="0" smtClean="0"/>
              <a:t>after</a:t>
            </a:r>
            <a:r>
              <a:rPr lang="en-GB" sz="1800" dirty="0" smtClean="0"/>
              <a:t> the child is born. Costs £936 per child. </a:t>
            </a:r>
            <a:endParaRPr lang="en-GB" dirty="0"/>
          </a:p>
          <a:p>
            <a:endParaRPr lang="en-GB" dirty="0"/>
          </a:p>
        </p:txBody>
      </p:sp>
    </p:spTree>
    <p:extLst>
      <p:ext uri="{BB962C8B-B14F-4D97-AF65-F5344CB8AC3E}">
        <p14:creationId xmlns:p14="http://schemas.microsoft.com/office/powerpoint/2010/main" val="39183444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Naturalisation</a:t>
            </a:r>
            <a:endParaRPr lang="en-GB" dirty="0"/>
          </a:p>
        </p:txBody>
      </p:sp>
      <p:sp>
        <p:nvSpPr>
          <p:cNvPr id="3" name="Content Placeholder 2"/>
          <p:cNvSpPr>
            <a:spLocks noGrp="1"/>
          </p:cNvSpPr>
          <p:nvPr>
            <p:ph idx="1"/>
          </p:nvPr>
        </p:nvSpPr>
        <p:spPr>
          <a:xfrm>
            <a:off x="384175" y="1412776"/>
            <a:ext cx="8374063" cy="4752528"/>
          </a:xfrm>
        </p:spPr>
        <p:txBody>
          <a:bodyPr/>
          <a:lstStyle/>
          <a:p>
            <a:r>
              <a:rPr lang="en-GB" sz="1800" dirty="0" smtClean="0"/>
              <a:t>EEA nationals not born in the UK can acquire British Citizenship through naturalisation. </a:t>
            </a:r>
          </a:p>
          <a:p>
            <a:r>
              <a:rPr lang="en-GB" sz="1800" dirty="0" smtClean="0"/>
              <a:t>Requirement from November 2015 – </a:t>
            </a:r>
            <a:r>
              <a:rPr lang="en-GB" sz="1800" u="sng" dirty="0" smtClean="0"/>
              <a:t>must</a:t>
            </a:r>
            <a:r>
              <a:rPr lang="en-GB" sz="1800" dirty="0" smtClean="0"/>
              <a:t> first hold PR Card.</a:t>
            </a:r>
          </a:p>
          <a:p>
            <a:r>
              <a:rPr lang="en-GB" sz="1800" dirty="0" smtClean="0"/>
              <a:t>Must be ‘free of immigration restrictions’ for one year after gaining PR and prior to apply for Citizenship </a:t>
            </a:r>
          </a:p>
          <a:p>
            <a:r>
              <a:rPr lang="en-GB" sz="1800" dirty="0" smtClean="0"/>
              <a:t>Date </a:t>
            </a:r>
            <a:r>
              <a:rPr lang="en-GB" sz="1800" dirty="0"/>
              <a:t>of issue on the </a:t>
            </a:r>
            <a:r>
              <a:rPr lang="en-GB" sz="1800" dirty="0" smtClean="0"/>
              <a:t>PR Card </a:t>
            </a:r>
            <a:r>
              <a:rPr lang="en-GB" sz="1800" dirty="0"/>
              <a:t>does not necessarily reflect the date upon which you acquired the </a:t>
            </a:r>
            <a:r>
              <a:rPr lang="en-GB" sz="1800" i="1" dirty="0"/>
              <a:t>legal</a:t>
            </a:r>
            <a:r>
              <a:rPr lang="en-GB" sz="1800" dirty="0"/>
              <a:t> status of permanent </a:t>
            </a:r>
            <a:r>
              <a:rPr lang="en-GB" sz="1800" dirty="0" smtClean="0"/>
              <a:t>residency. Example:</a:t>
            </a:r>
          </a:p>
          <a:p>
            <a:pPr marL="539750" lvl="2" indent="0">
              <a:buNone/>
            </a:pPr>
            <a:r>
              <a:rPr lang="en-GB" sz="1800" dirty="0" smtClean="0"/>
              <a:t>“An </a:t>
            </a:r>
            <a:r>
              <a:rPr lang="en-GB" sz="1800" dirty="0"/>
              <a:t>EEA national entered the UK in 2004 and worked continuously in the UK from this date until present. They applied for Permanent Residency in 2017 on the basis of six years of evidence of working between </a:t>
            </a:r>
            <a:r>
              <a:rPr lang="en-GB" sz="1800" dirty="0" smtClean="0"/>
              <a:t>2004-2010. </a:t>
            </a:r>
            <a:r>
              <a:rPr lang="en-GB" sz="1800" dirty="0"/>
              <a:t>They are therefore eligible to apply for British Citizenship as soon as they are issued their Permanent Residence Card</a:t>
            </a:r>
            <a:r>
              <a:rPr lang="en-GB" sz="1800" dirty="0" smtClean="0"/>
              <a:t>.”</a:t>
            </a:r>
            <a:endParaRPr lang="en-GB" sz="1800" dirty="0"/>
          </a:p>
          <a:p>
            <a:r>
              <a:rPr lang="en-GB" sz="1800" dirty="0" smtClean="0"/>
              <a:t>Costs £1236 per person</a:t>
            </a:r>
          </a:p>
          <a:p>
            <a:endParaRPr lang="en-GB" dirty="0"/>
          </a:p>
        </p:txBody>
      </p:sp>
    </p:spTree>
    <p:extLst>
      <p:ext uri="{BB962C8B-B14F-4D97-AF65-F5344CB8AC3E}">
        <p14:creationId xmlns:p14="http://schemas.microsoft.com/office/powerpoint/2010/main" val="1880995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Support</a:t>
            </a:r>
            <a:endParaRPr lang="en-GB" dirty="0"/>
          </a:p>
        </p:txBody>
      </p:sp>
      <p:sp>
        <p:nvSpPr>
          <p:cNvPr id="3" name="Content Placeholder 2"/>
          <p:cNvSpPr>
            <a:spLocks noGrp="1"/>
          </p:cNvSpPr>
          <p:nvPr>
            <p:ph idx="1"/>
          </p:nvPr>
        </p:nvSpPr>
        <p:spPr>
          <a:xfrm>
            <a:off x="384175" y="1708150"/>
            <a:ext cx="8374063" cy="4385146"/>
          </a:xfrm>
        </p:spPr>
        <p:txBody>
          <a:bodyPr/>
          <a:lstStyle/>
          <a:p>
            <a:pPr marL="268288" lvl="1" indent="0">
              <a:buNone/>
            </a:pPr>
            <a:r>
              <a:rPr lang="en-GB" sz="1800" b="1" dirty="0" smtClean="0"/>
              <a:t>Financial</a:t>
            </a:r>
          </a:p>
          <a:p>
            <a:r>
              <a:rPr lang="en-GB" sz="1800" dirty="0" smtClean="0"/>
              <a:t>No central University policy or funds to cover visa costs</a:t>
            </a:r>
          </a:p>
          <a:p>
            <a:r>
              <a:rPr lang="en-GB" sz="1800" dirty="0" smtClean="0"/>
              <a:t>Departmental discretion to cover costs</a:t>
            </a:r>
          </a:p>
          <a:p>
            <a:pPr marL="268288" lvl="1" indent="0">
              <a:buNone/>
            </a:pPr>
            <a:r>
              <a:rPr lang="en-GB" sz="1800" b="1" dirty="0" smtClean="0"/>
              <a:t>Legal</a:t>
            </a:r>
          </a:p>
          <a:p>
            <a:pPr marL="342900" indent="-342900"/>
            <a:r>
              <a:rPr lang="en-GB" sz="1800" dirty="0" smtClean="0"/>
              <a:t>Immigration and Compliance Manager</a:t>
            </a:r>
          </a:p>
          <a:p>
            <a:pPr marL="611188" lvl="1" indent="-342900">
              <a:buFont typeface="Courier New" panose="02070309020205020404" pitchFamily="49" charset="0"/>
              <a:buChar char="o"/>
            </a:pPr>
            <a:r>
              <a:rPr lang="en-GB" sz="1800" dirty="0" smtClean="0"/>
              <a:t>Accredited Immigration legal advisor</a:t>
            </a:r>
          </a:p>
          <a:p>
            <a:pPr marL="611188" lvl="1" indent="-342900">
              <a:buFont typeface="Courier New" panose="02070309020205020404" pitchFamily="49" charset="0"/>
              <a:buChar char="o"/>
            </a:pPr>
            <a:r>
              <a:rPr lang="en-GB" sz="1800" dirty="0" smtClean="0"/>
              <a:t>Advice/guidance free of charge to all current and prospective staff</a:t>
            </a:r>
          </a:p>
          <a:p>
            <a:pPr marL="611188" lvl="1" indent="-342900">
              <a:buFont typeface="Courier New" panose="02070309020205020404" pitchFamily="49" charset="0"/>
              <a:buChar char="o"/>
            </a:pPr>
            <a:r>
              <a:rPr lang="en-GB" sz="1800" dirty="0" smtClean="0"/>
              <a:t>100% success rate over 4 years, even in most complex cases</a:t>
            </a:r>
          </a:p>
          <a:p>
            <a:pPr marL="611188" lvl="1" indent="-342900">
              <a:buFont typeface="Courier New" panose="02070309020205020404" pitchFamily="49" charset="0"/>
              <a:buChar char="o"/>
            </a:pPr>
            <a:r>
              <a:rPr lang="en-GB" sz="1800" dirty="0" smtClean="0"/>
              <a:t>But, c.4000 non-UK staff. I am one person! </a:t>
            </a:r>
          </a:p>
          <a:p>
            <a:pPr marL="611188" lvl="1" indent="-342900">
              <a:buFont typeface="Courier New" panose="02070309020205020404" pitchFamily="49" charset="0"/>
              <a:buChar char="o"/>
            </a:pPr>
            <a:endParaRPr lang="en-GB" dirty="0" smtClean="0"/>
          </a:p>
          <a:p>
            <a:pPr marL="342900" indent="-342900"/>
            <a:endParaRPr lang="en-GB" dirty="0"/>
          </a:p>
        </p:txBody>
      </p:sp>
    </p:spTree>
    <p:extLst>
      <p:ext uri="{BB962C8B-B14F-4D97-AF65-F5344CB8AC3E}">
        <p14:creationId xmlns:p14="http://schemas.microsoft.com/office/powerpoint/2010/main" val="3545085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p:txBody>
          <a:bodyPr/>
          <a:lstStyle/>
          <a:p>
            <a:pPr eaLnBrk="1" hangingPunct="1"/>
            <a:r>
              <a:rPr lang="en-GB" altLang="en-US" dirty="0" smtClean="0"/>
              <a:t>EEA Questions</a:t>
            </a:r>
          </a:p>
        </p:txBody>
      </p:sp>
      <p:sp>
        <p:nvSpPr>
          <p:cNvPr id="21507" name="Rectangle 5"/>
          <p:cNvSpPr>
            <a:spLocks noGrp="1" noChangeArrowheads="1"/>
          </p:cNvSpPr>
          <p:nvPr>
            <p:ph type="body" idx="1"/>
          </p:nvPr>
        </p:nvSpPr>
        <p:spPr>
          <a:xfrm>
            <a:off x="468313" y="1700213"/>
            <a:ext cx="8374062" cy="4075112"/>
          </a:xfrm>
        </p:spPr>
        <p:txBody>
          <a:bodyPr/>
          <a:lstStyle/>
          <a:p>
            <a:pPr eaLnBrk="1" hangingPunct="1">
              <a:buFontTx/>
              <a:buNone/>
            </a:pPr>
            <a:endParaRPr lang="en-US" altLang="en-US" dirty="0" smtClean="0"/>
          </a:p>
        </p:txBody>
      </p:sp>
      <p:pic>
        <p:nvPicPr>
          <p:cNvPr id="21508" name="Picture 2" descr="MC900434859[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4750" y="257175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50500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sz="2400" dirty="0">
                <a:solidFill>
                  <a:schemeClr val="bg1"/>
                </a:solidFill>
              </a:rPr>
              <a:t>Welcome to the UK…. sort of….</a:t>
            </a:r>
            <a:endParaRPr lang="en-GB" altLang="en-US" dirty="0" smtClean="0"/>
          </a:p>
        </p:txBody>
      </p:sp>
      <p:sp>
        <p:nvSpPr>
          <p:cNvPr id="15363" name="Content Placeholder 2"/>
          <p:cNvSpPr>
            <a:spLocks noGrp="1"/>
          </p:cNvSpPr>
          <p:nvPr>
            <p:ph idx="1"/>
          </p:nvPr>
        </p:nvSpPr>
        <p:spPr>
          <a:xfrm>
            <a:off x="107950" y="1412875"/>
            <a:ext cx="8856663" cy="4752975"/>
          </a:xfrm>
        </p:spPr>
        <p:txBody>
          <a:bodyPr/>
          <a:lstStyle/>
          <a:p>
            <a:pPr>
              <a:defRPr/>
            </a:pPr>
            <a:r>
              <a:rPr lang="en-GB" sz="1700" dirty="0" smtClean="0"/>
              <a:t>Nationals from outside the European Economic Area (EEA) are subject to immigration control and, for work and study purposes, the UK Points-Based </a:t>
            </a:r>
            <a:r>
              <a:rPr lang="en-GB" sz="1700" dirty="0"/>
              <a:t>S</a:t>
            </a:r>
            <a:r>
              <a:rPr lang="en-GB" sz="1700" dirty="0" smtClean="0"/>
              <a:t>ystem (PBS).</a:t>
            </a:r>
          </a:p>
          <a:p>
            <a:pPr>
              <a:defRPr/>
            </a:pPr>
            <a:r>
              <a:rPr lang="en-GB" sz="1700" dirty="0" smtClean="0"/>
              <a:t>PBS was implemented in 2008 and it replaced 80 individual schemes, including ‘work permits’. If an individual has a job offer in the UK but has no ties to the UK (e.g. marriage, ancestry), it is usually the only route through which they can obtain the right to work in the UK.</a:t>
            </a:r>
          </a:p>
          <a:p>
            <a:pPr>
              <a:defRPr/>
            </a:pPr>
            <a:endParaRPr lang="en-GB" sz="1800" dirty="0" smtClean="0"/>
          </a:p>
        </p:txBody>
      </p:sp>
      <p:graphicFrame>
        <p:nvGraphicFramePr>
          <p:cNvPr id="2" name="Table 1"/>
          <p:cNvGraphicFramePr>
            <a:graphicFrameLocks noGrp="1"/>
          </p:cNvGraphicFramePr>
          <p:nvPr>
            <p:extLst>
              <p:ext uri="{D42A27DB-BD31-4B8C-83A1-F6EECF244321}">
                <p14:modId xmlns:p14="http://schemas.microsoft.com/office/powerpoint/2010/main" val="1348824162"/>
              </p:ext>
            </p:extLst>
          </p:nvPr>
        </p:nvGraphicFramePr>
        <p:xfrm>
          <a:off x="1043608" y="3403283"/>
          <a:ext cx="6840760" cy="2545996"/>
        </p:xfrm>
        <a:graphic>
          <a:graphicData uri="http://schemas.openxmlformats.org/drawingml/2006/table">
            <a:tbl>
              <a:tblPr firstRow="1" firstCol="1" bandRow="1">
                <a:tableStyleId>{5C22544A-7EE6-4342-B048-85BDC9FD1C3A}</a:tableStyleId>
              </a:tblPr>
              <a:tblGrid>
                <a:gridCol w="3589176"/>
                <a:gridCol w="3251584"/>
              </a:tblGrid>
              <a:tr h="479983">
                <a:tc>
                  <a:txBody>
                    <a:bodyPr/>
                    <a:lstStyle/>
                    <a:p>
                      <a:pPr algn="ctr">
                        <a:lnSpc>
                          <a:spcPct val="115000"/>
                        </a:lnSpc>
                        <a:spcAft>
                          <a:spcPts val="0"/>
                        </a:spcAft>
                      </a:pPr>
                      <a:r>
                        <a:rPr lang="en-GB" sz="1200" dirty="0" smtClean="0">
                          <a:effectLst/>
                        </a:rPr>
                        <a:t>UK Legislation</a:t>
                      </a:r>
                      <a:endParaRPr lang="en-GB" sz="1100" dirty="0">
                        <a:effectLst/>
                      </a:endParaRPr>
                    </a:p>
                    <a:p>
                      <a:pPr algn="ctr">
                        <a:lnSpc>
                          <a:spcPct val="115000"/>
                        </a:lnSpc>
                        <a:spcAft>
                          <a:spcPts val="0"/>
                        </a:spcAft>
                      </a:pPr>
                      <a:r>
                        <a:rPr lang="en-GB" sz="1100" dirty="0">
                          <a:effectLst/>
                        </a:rPr>
                        <a:t> </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Guidance and Policy</a:t>
                      </a:r>
                      <a:endParaRPr lang="en-GB" sz="1100" dirty="0">
                        <a:effectLst/>
                        <a:latin typeface="Calibri"/>
                        <a:ea typeface="Calibri"/>
                        <a:cs typeface="Times New Roman"/>
                      </a:endParaRPr>
                    </a:p>
                  </a:txBody>
                  <a:tcPr marL="68580" marR="68580" marT="0" marB="0"/>
                </a:tc>
              </a:tr>
              <a:tr h="229557">
                <a:tc>
                  <a:txBody>
                    <a:bodyPr/>
                    <a:lstStyle/>
                    <a:p>
                      <a:pPr>
                        <a:lnSpc>
                          <a:spcPct val="115000"/>
                        </a:lnSpc>
                        <a:spcAft>
                          <a:spcPts val="0"/>
                        </a:spcAft>
                      </a:pPr>
                      <a:r>
                        <a:rPr lang="en-GB" sz="1100" dirty="0">
                          <a:effectLst/>
                        </a:rPr>
                        <a:t>Immigration Act 1971</a:t>
                      </a:r>
                      <a:endParaRPr lang="en-GB" sz="1100" dirty="0">
                        <a:effectLst/>
                        <a:latin typeface="Calibri"/>
                        <a:ea typeface="Calibri"/>
                        <a:cs typeface="Times New Roman"/>
                      </a:endParaRPr>
                    </a:p>
                  </a:txBody>
                  <a:tcPr marL="68580" marR="68580" marT="0" marB="0"/>
                </a:tc>
                <a:tc rowSpan="9">
                  <a:txBody>
                    <a:bodyPr/>
                    <a:lstStyle/>
                    <a:p>
                      <a:pPr>
                        <a:lnSpc>
                          <a:spcPct val="115000"/>
                        </a:lnSpc>
                        <a:spcAft>
                          <a:spcPts val="0"/>
                        </a:spcAft>
                      </a:pPr>
                      <a:r>
                        <a:rPr lang="en-GB" sz="1100" dirty="0">
                          <a:effectLst/>
                        </a:rPr>
                        <a:t>Over </a:t>
                      </a:r>
                      <a:r>
                        <a:rPr lang="en-GB" sz="1100" b="1" dirty="0">
                          <a:effectLst/>
                        </a:rPr>
                        <a:t>600</a:t>
                      </a:r>
                      <a:r>
                        <a:rPr lang="en-GB" sz="1100" dirty="0">
                          <a:effectLst/>
                        </a:rPr>
                        <a:t> different </a:t>
                      </a:r>
                      <a:r>
                        <a:rPr lang="en-GB" sz="1100" dirty="0" smtClean="0">
                          <a:effectLst/>
                        </a:rPr>
                        <a:t>immigration guidance </a:t>
                      </a:r>
                      <a:r>
                        <a:rPr lang="en-GB" sz="1100" dirty="0">
                          <a:effectLst/>
                        </a:rPr>
                        <a:t>and policy documents</a:t>
                      </a:r>
                    </a:p>
                    <a:p>
                      <a:pPr>
                        <a:lnSpc>
                          <a:spcPct val="115000"/>
                        </a:lnSpc>
                        <a:spcAft>
                          <a:spcPts val="0"/>
                        </a:spcAft>
                      </a:pPr>
                      <a:r>
                        <a:rPr lang="en-GB" sz="1100" dirty="0">
                          <a:effectLst/>
                        </a:rPr>
                        <a:t> </a:t>
                      </a:r>
                    </a:p>
                    <a:p>
                      <a:pPr>
                        <a:lnSpc>
                          <a:spcPct val="115000"/>
                        </a:lnSpc>
                        <a:spcAft>
                          <a:spcPts val="0"/>
                        </a:spcAft>
                      </a:pPr>
                      <a:r>
                        <a:rPr lang="en-GB" sz="1100" dirty="0">
                          <a:effectLst/>
                        </a:rPr>
                        <a:t>The Immigration Rules – over 10,000 pages of Rules governing the issuing of visas</a:t>
                      </a:r>
                      <a:endParaRPr lang="en-GB" sz="1100" dirty="0">
                        <a:effectLst/>
                        <a:latin typeface="Calibri"/>
                        <a:ea typeface="Calibri"/>
                        <a:cs typeface="Times New Roman"/>
                      </a:endParaRPr>
                    </a:p>
                  </a:txBody>
                  <a:tcPr marL="68580" marR="68580" marT="0" marB="0"/>
                </a:tc>
              </a:tr>
              <a:tr h="229557">
                <a:tc>
                  <a:txBody>
                    <a:bodyPr/>
                    <a:lstStyle/>
                    <a:p>
                      <a:pPr>
                        <a:lnSpc>
                          <a:spcPct val="115000"/>
                        </a:lnSpc>
                        <a:spcAft>
                          <a:spcPts val="0"/>
                        </a:spcAft>
                      </a:pPr>
                      <a:r>
                        <a:rPr lang="en-GB" sz="1100" dirty="0">
                          <a:effectLst/>
                        </a:rPr>
                        <a:t>British Nationality Act 1981</a:t>
                      </a:r>
                      <a:endParaRPr lang="en-GB" sz="1100" dirty="0">
                        <a:effectLst/>
                        <a:latin typeface="Calibri"/>
                        <a:ea typeface="Calibri"/>
                        <a:cs typeface="Times New Roman"/>
                      </a:endParaRPr>
                    </a:p>
                  </a:txBody>
                  <a:tcPr marL="68580" marR="68580" marT="0" marB="0"/>
                </a:tc>
                <a:tc vMerge="1">
                  <a:txBody>
                    <a:bodyPr/>
                    <a:lstStyle/>
                    <a:p>
                      <a:endParaRPr lang="en-GB"/>
                    </a:p>
                  </a:txBody>
                  <a:tcPr/>
                </a:tc>
              </a:tr>
              <a:tr h="229557">
                <a:tc>
                  <a:txBody>
                    <a:bodyPr/>
                    <a:lstStyle/>
                    <a:p>
                      <a:pPr>
                        <a:lnSpc>
                          <a:spcPct val="115000"/>
                        </a:lnSpc>
                        <a:spcAft>
                          <a:spcPts val="0"/>
                        </a:spcAft>
                      </a:pPr>
                      <a:r>
                        <a:rPr lang="en-GB" sz="1100" dirty="0">
                          <a:effectLst/>
                        </a:rPr>
                        <a:t>Immigration and Asylum Act 1999</a:t>
                      </a:r>
                      <a:endParaRPr lang="en-GB" sz="1100" dirty="0">
                        <a:effectLst/>
                        <a:latin typeface="Calibri"/>
                        <a:ea typeface="Calibri"/>
                        <a:cs typeface="Times New Roman"/>
                      </a:endParaRPr>
                    </a:p>
                  </a:txBody>
                  <a:tcPr marL="68580" marR="68580" marT="0" marB="0"/>
                </a:tc>
                <a:tc vMerge="1">
                  <a:txBody>
                    <a:bodyPr/>
                    <a:lstStyle/>
                    <a:p>
                      <a:endParaRPr lang="en-GB"/>
                    </a:p>
                  </a:txBody>
                  <a:tcPr/>
                </a:tc>
              </a:tr>
              <a:tr h="229557">
                <a:tc>
                  <a:txBody>
                    <a:bodyPr/>
                    <a:lstStyle/>
                    <a:p>
                      <a:pPr>
                        <a:lnSpc>
                          <a:spcPct val="115000"/>
                        </a:lnSpc>
                        <a:spcAft>
                          <a:spcPts val="0"/>
                        </a:spcAft>
                      </a:pPr>
                      <a:r>
                        <a:rPr lang="en-GB" sz="1100" dirty="0">
                          <a:effectLst/>
                        </a:rPr>
                        <a:t>Nationality, Immigration and Asylum Act 2002</a:t>
                      </a:r>
                      <a:endParaRPr lang="en-GB" sz="1100" dirty="0">
                        <a:effectLst/>
                        <a:latin typeface="Calibri"/>
                        <a:ea typeface="Calibri"/>
                        <a:cs typeface="Times New Roman"/>
                      </a:endParaRPr>
                    </a:p>
                  </a:txBody>
                  <a:tcPr marL="68580" marR="68580" marT="0" marB="0"/>
                </a:tc>
                <a:tc vMerge="1">
                  <a:txBody>
                    <a:bodyPr/>
                    <a:lstStyle/>
                    <a:p>
                      <a:endParaRPr lang="en-GB"/>
                    </a:p>
                  </a:txBody>
                  <a:tcPr/>
                </a:tc>
              </a:tr>
              <a:tr h="229557">
                <a:tc>
                  <a:txBody>
                    <a:bodyPr/>
                    <a:lstStyle/>
                    <a:p>
                      <a:pPr>
                        <a:lnSpc>
                          <a:spcPct val="115000"/>
                        </a:lnSpc>
                        <a:spcAft>
                          <a:spcPts val="0"/>
                        </a:spcAft>
                      </a:pPr>
                      <a:r>
                        <a:rPr lang="en-GB" sz="1100" dirty="0">
                          <a:effectLst/>
                        </a:rPr>
                        <a:t>Immigration, Asylum and Nationality Act 2006</a:t>
                      </a:r>
                      <a:endParaRPr lang="en-GB" sz="1100" dirty="0">
                        <a:effectLst/>
                        <a:latin typeface="Calibri"/>
                        <a:ea typeface="Calibri"/>
                        <a:cs typeface="Times New Roman"/>
                      </a:endParaRPr>
                    </a:p>
                  </a:txBody>
                  <a:tcPr marL="68580" marR="68580" marT="0" marB="0"/>
                </a:tc>
                <a:tc vMerge="1">
                  <a:txBody>
                    <a:bodyPr/>
                    <a:lstStyle/>
                    <a:p>
                      <a:endParaRPr lang="en-GB"/>
                    </a:p>
                  </a:txBody>
                  <a:tcPr/>
                </a:tc>
              </a:tr>
              <a:tr h="229557">
                <a:tc>
                  <a:txBody>
                    <a:bodyPr/>
                    <a:lstStyle/>
                    <a:p>
                      <a:pPr>
                        <a:lnSpc>
                          <a:spcPct val="115000"/>
                        </a:lnSpc>
                        <a:spcAft>
                          <a:spcPts val="0"/>
                        </a:spcAft>
                      </a:pPr>
                      <a:r>
                        <a:rPr lang="en-GB" sz="1100" dirty="0">
                          <a:effectLst/>
                        </a:rPr>
                        <a:t>UK Borders Act 2007</a:t>
                      </a:r>
                      <a:endParaRPr lang="en-GB" sz="1100" dirty="0">
                        <a:effectLst/>
                        <a:latin typeface="Calibri"/>
                        <a:ea typeface="Calibri"/>
                        <a:cs typeface="Times New Roman"/>
                      </a:endParaRPr>
                    </a:p>
                  </a:txBody>
                  <a:tcPr marL="68580" marR="68580" marT="0" marB="0"/>
                </a:tc>
                <a:tc vMerge="1">
                  <a:txBody>
                    <a:bodyPr/>
                    <a:lstStyle/>
                    <a:p>
                      <a:endParaRPr lang="en-GB"/>
                    </a:p>
                  </a:txBody>
                  <a:tcPr/>
                </a:tc>
              </a:tr>
              <a:tr h="229557">
                <a:tc>
                  <a:txBody>
                    <a:bodyPr/>
                    <a:lstStyle/>
                    <a:p>
                      <a:pPr>
                        <a:lnSpc>
                          <a:spcPct val="115000"/>
                        </a:lnSpc>
                        <a:spcAft>
                          <a:spcPts val="0"/>
                        </a:spcAft>
                      </a:pPr>
                      <a:r>
                        <a:rPr lang="en-GB" sz="1100" dirty="0">
                          <a:effectLst/>
                        </a:rPr>
                        <a:t>Border, Citizenship and Immigration Act 2009</a:t>
                      </a:r>
                      <a:endParaRPr lang="en-GB" sz="1100" dirty="0">
                        <a:effectLst/>
                        <a:latin typeface="Calibri"/>
                        <a:ea typeface="Calibri"/>
                        <a:cs typeface="Times New Roman"/>
                      </a:endParaRPr>
                    </a:p>
                  </a:txBody>
                  <a:tcPr marL="68580" marR="68580" marT="0" marB="0"/>
                </a:tc>
                <a:tc vMerge="1">
                  <a:txBody>
                    <a:bodyPr/>
                    <a:lstStyle/>
                    <a:p>
                      <a:endParaRPr lang="en-GB"/>
                    </a:p>
                  </a:txBody>
                  <a:tcPr/>
                </a:tc>
              </a:tr>
              <a:tr h="229557">
                <a:tc>
                  <a:txBody>
                    <a:bodyPr/>
                    <a:lstStyle/>
                    <a:p>
                      <a:pPr>
                        <a:lnSpc>
                          <a:spcPct val="115000"/>
                        </a:lnSpc>
                        <a:spcAft>
                          <a:spcPts val="0"/>
                        </a:spcAft>
                      </a:pPr>
                      <a:r>
                        <a:rPr lang="en-GB" sz="1100" dirty="0">
                          <a:effectLst/>
                        </a:rPr>
                        <a:t>Immigration Act 2014</a:t>
                      </a:r>
                      <a:endParaRPr lang="en-GB" sz="1100" dirty="0">
                        <a:effectLst/>
                        <a:latin typeface="Calibri"/>
                        <a:ea typeface="Calibri"/>
                        <a:cs typeface="Times New Roman"/>
                      </a:endParaRPr>
                    </a:p>
                  </a:txBody>
                  <a:tcPr marL="68580" marR="68580" marT="0" marB="0"/>
                </a:tc>
                <a:tc vMerge="1">
                  <a:txBody>
                    <a:bodyPr/>
                    <a:lstStyle/>
                    <a:p>
                      <a:endParaRPr lang="en-GB"/>
                    </a:p>
                  </a:txBody>
                  <a:tcPr/>
                </a:tc>
              </a:tr>
              <a:tr h="229557">
                <a:tc>
                  <a:txBody>
                    <a:bodyPr/>
                    <a:lstStyle/>
                    <a:p>
                      <a:pPr>
                        <a:lnSpc>
                          <a:spcPct val="115000"/>
                        </a:lnSpc>
                        <a:spcAft>
                          <a:spcPts val="0"/>
                        </a:spcAft>
                      </a:pPr>
                      <a:r>
                        <a:rPr lang="en-GB" sz="1100" dirty="0">
                          <a:effectLst/>
                        </a:rPr>
                        <a:t>Immigration </a:t>
                      </a:r>
                      <a:r>
                        <a:rPr lang="en-GB" sz="1100" dirty="0" smtClean="0">
                          <a:effectLst/>
                        </a:rPr>
                        <a:t>Act 2016</a:t>
                      </a:r>
                      <a:endParaRPr lang="en-GB" sz="1100" dirty="0">
                        <a:effectLst/>
                        <a:latin typeface="Calibri"/>
                        <a:ea typeface="Calibri"/>
                        <a:cs typeface="Times New Roman"/>
                      </a:endParaRPr>
                    </a:p>
                  </a:txBody>
                  <a:tcPr marL="68580" marR="68580" marT="0" marB="0"/>
                </a:tc>
                <a:tc vMerge="1">
                  <a:txBody>
                    <a:bodyPr/>
                    <a:lstStyle/>
                    <a:p>
                      <a:endParaRPr lang="en-GB"/>
                    </a:p>
                  </a:txBody>
                  <a:tcPr/>
                </a:tc>
              </a:tr>
            </a:tbl>
          </a:graphicData>
        </a:graphic>
      </p:graphicFrame>
    </p:spTree>
    <p:extLst>
      <p:ext uri="{BB962C8B-B14F-4D97-AF65-F5344CB8AC3E}">
        <p14:creationId xmlns:p14="http://schemas.microsoft.com/office/powerpoint/2010/main" val="26713983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PBS visa types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5058006"/>
              </p:ext>
            </p:extLst>
          </p:nvPr>
        </p:nvGraphicFramePr>
        <p:xfrm>
          <a:off x="576263" y="1556792"/>
          <a:ext cx="7988300" cy="3320415"/>
        </p:xfrm>
        <a:graphic>
          <a:graphicData uri="http://schemas.openxmlformats.org/drawingml/2006/table">
            <a:tbl>
              <a:tblPr firstRow="1" bandRow="1">
                <a:tableStyleId>{5C22544A-7EE6-4342-B048-85BDC9FD1C3A}</a:tableStyleId>
              </a:tblPr>
              <a:tblGrid>
                <a:gridCol w="1597660"/>
                <a:gridCol w="1597660"/>
                <a:gridCol w="1597660"/>
                <a:gridCol w="1597660"/>
                <a:gridCol w="1597660"/>
              </a:tblGrid>
              <a:tr h="337185">
                <a:tc>
                  <a:txBody>
                    <a:bodyPr/>
                    <a:lstStyle/>
                    <a:p>
                      <a:pPr>
                        <a:lnSpc>
                          <a:spcPct val="115000"/>
                        </a:lnSpc>
                        <a:spcAft>
                          <a:spcPts val="0"/>
                        </a:spcAft>
                      </a:pPr>
                      <a:r>
                        <a:rPr lang="en-GB" sz="1100" dirty="0">
                          <a:effectLst/>
                        </a:rPr>
                        <a:t>Tier 1</a:t>
                      </a:r>
                      <a:endParaRPr lang="en-GB" sz="1100" dirty="0">
                        <a:effectLst/>
                        <a:latin typeface="Calibri"/>
                        <a:ea typeface="Calibri"/>
                        <a:cs typeface="Calibri"/>
                      </a:endParaRPr>
                    </a:p>
                  </a:txBody>
                  <a:tcPr/>
                </a:tc>
                <a:tc>
                  <a:txBody>
                    <a:bodyPr/>
                    <a:lstStyle/>
                    <a:p>
                      <a:pPr>
                        <a:lnSpc>
                          <a:spcPct val="115000"/>
                        </a:lnSpc>
                        <a:spcAft>
                          <a:spcPts val="0"/>
                        </a:spcAft>
                      </a:pPr>
                      <a:r>
                        <a:rPr lang="en-GB" sz="1100">
                          <a:effectLst/>
                        </a:rPr>
                        <a:t>Tier 2</a:t>
                      </a:r>
                      <a:endParaRPr lang="en-GB" sz="1100">
                        <a:effectLst/>
                        <a:latin typeface="Calibri"/>
                        <a:ea typeface="Calibri"/>
                        <a:cs typeface="Calibri"/>
                      </a:endParaRPr>
                    </a:p>
                  </a:txBody>
                  <a:tcPr/>
                </a:tc>
                <a:tc>
                  <a:txBody>
                    <a:bodyPr/>
                    <a:lstStyle/>
                    <a:p>
                      <a:pPr>
                        <a:lnSpc>
                          <a:spcPct val="115000"/>
                        </a:lnSpc>
                        <a:spcAft>
                          <a:spcPts val="0"/>
                        </a:spcAft>
                      </a:pPr>
                      <a:r>
                        <a:rPr lang="en-GB" sz="1100">
                          <a:effectLst/>
                        </a:rPr>
                        <a:t>Tier 3</a:t>
                      </a:r>
                      <a:endParaRPr lang="en-GB" sz="1100">
                        <a:effectLst/>
                        <a:latin typeface="Calibri"/>
                        <a:ea typeface="Calibri"/>
                        <a:cs typeface="Calibri"/>
                      </a:endParaRPr>
                    </a:p>
                  </a:txBody>
                  <a:tcPr/>
                </a:tc>
                <a:tc>
                  <a:txBody>
                    <a:bodyPr/>
                    <a:lstStyle/>
                    <a:p>
                      <a:pPr>
                        <a:lnSpc>
                          <a:spcPct val="115000"/>
                        </a:lnSpc>
                        <a:spcAft>
                          <a:spcPts val="0"/>
                        </a:spcAft>
                      </a:pPr>
                      <a:r>
                        <a:rPr lang="en-GB" sz="1100">
                          <a:effectLst/>
                        </a:rPr>
                        <a:t>Tier 4</a:t>
                      </a:r>
                      <a:endParaRPr lang="en-GB" sz="1100">
                        <a:effectLst/>
                        <a:latin typeface="Calibri"/>
                        <a:ea typeface="Calibri"/>
                        <a:cs typeface="Calibri"/>
                      </a:endParaRPr>
                    </a:p>
                  </a:txBody>
                  <a:tcPr/>
                </a:tc>
                <a:tc>
                  <a:txBody>
                    <a:bodyPr/>
                    <a:lstStyle/>
                    <a:p>
                      <a:pPr>
                        <a:lnSpc>
                          <a:spcPct val="115000"/>
                        </a:lnSpc>
                        <a:spcAft>
                          <a:spcPts val="0"/>
                        </a:spcAft>
                      </a:pPr>
                      <a:r>
                        <a:rPr lang="en-GB" sz="1100" dirty="0">
                          <a:effectLst/>
                        </a:rPr>
                        <a:t>Tier 5</a:t>
                      </a:r>
                      <a:endParaRPr lang="en-GB" sz="1100" dirty="0">
                        <a:effectLst/>
                        <a:latin typeface="Calibri"/>
                        <a:ea typeface="Calibri"/>
                        <a:cs typeface="Calibri"/>
                      </a:endParaRPr>
                    </a:p>
                  </a:txBody>
                  <a:tcPr/>
                </a:tc>
              </a:tr>
              <a:tr h="1554480">
                <a:tc>
                  <a:txBody>
                    <a:bodyPr/>
                    <a:lstStyle/>
                    <a:p>
                      <a:pPr>
                        <a:lnSpc>
                          <a:spcPct val="115000"/>
                        </a:lnSpc>
                        <a:spcAft>
                          <a:spcPts val="0"/>
                        </a:spcAft>
                      </a:pPr>
                      <a:r>
                        <a:rPr lang="en-GB" sz="1100">
                          <a:effectLst/>
                        </a:rPr>
                        <a:t>This visa category is for 'high-value migrants' from outside the EEA and covers entry of entrepreneurs, investors, and 'exceptional talent'.</a:t>
                      </a:r>
                      <a:endParaRPr lang="en-GB" sz="1100">
                        <a:effectLst/>
                        <a:latin typeface="Calibri"/>
                        <a:ea typeface="Calibri"/>
                        <a:cs typeface="Calibri"/>
                      </a:endParaRPr>
                    </a:p>
                  </a:txBody>
                  <a:tcPr/>
                </a:tc>
                <a:tc>
                  <a:txBody>
                    <a:bodyPr/>
                    <a:lstStyle/>
                    <a:p>
                      <a:pPr>
                        <a:lnSpc>
                          <a:spcPct val="115000"/>
                        </a:lnSpc>
                        <a:spcAft>
                          <a:spcPts val="0"/>
                        </a:spcAft>
                      </a:pPr>
                      <a:r>
                        <a:rPr lang="en-GB" sz="1100" dirty="0">
                          <a:effectLst/>
                        </a:rPr>
                        <a:t>This category is for 'skilled workers' from outside the EEA with a job offer in the UK. It includes skilled workers who are transferred to the UK by an international company, skilled workers where there is a proven shortage in the UK, ministers of religion and sportspeople.</a:t>
                      </a:r>
                      <a:endParaRPr lang="en-GB" sz="1100" dirty="0">
                        <a:effectLst/>
                        <a:latin typeface="Calibri"/>
                        <a:ea typeface="Calibri"/>
                        <a:cs typeface="Calibri"/>
                      </a:endParaRPr>
                    </a:p>
                  </a:txBody>
                  <a:tcPr/>
                </a:tc>
                <a:tc>
                  <a:txBody>
                    <a:bodyPr/>
                    <a:lstStyle/>
                    <a:p>
                      <a:pPr>
                        <a:lnSpc>
                          <a:spcPct val="115000"/>
                        </a:lnSpc>
                        <a:spcAft>
                          <a:spcPts val="0"/>
                        </a:spcAft>
                      </a:pPr>
                      <a:r>
                        <a:rPr lang="en-GB" sz="1100">
                          <a:effectLst/>
                        </a:rPr>
                        <a:t>This category was designed for low-skilled workers filling specific temporary labour shortages. The Government has so far never allocated any visas under this scheme. </a:t>
                      </a:r>
                      <a:endParaRPr lang="en-GB" sz="1100">
                        <a:effectLst/>
                        <a:latin typeface="Calibri"/>
                        <a:ea typeface="Calibri"/>
                        <a:cs typeface="Calibri"/>
                      </a:endParaRPr>
                    </a:p>
                  </a:txBody>
                  <a:tcPr/>
                </a:tc>
                <a:tc>
                  <a:txBody>
                    <a:bodyPr/>
                    <a:lstStyle/>
                    <a:p>
                      <a:pPr>
                        <a:lnSpc>
                          <a:spcPct val="115000"/>
                        </a:lnSpc>
                        <a:spcAft>
                          <a:spcPts val="0"/>
                        </a:spcAft>
                      </a:pPr>
                      <a:r>
                        <a:rPr lang="en-GB" sz="1100">
                          <a:effectLst/>
                        </a:rPr>
                        <a:t>This category is for students aged over 16 from outside the EEA who wish to study in the UK. Applicants must have a place at a registered UK educational establishment before they can apply.</a:t>
                      </a:r>
                      <a:endParaRPr lang="en-GB" sz="1100">
                        <a:effectLst/>
                        <a:latin typeface="Calibri"/>
                        <a:ea typeface="Calibri"/>
                        <a:cs typeface="Calibri"/>
                      </a:endParaRPr>
                    </a:p>
                  </a:txBody>
                  <a:tcPr/>
                </a:tc>
                <a:tc>
                  <a:txBody>
                    <a:bodyPr/>
                    <a:lstStyle/>
                    <a:p>
                      <a:pPr>
                        <a:lnSpc>
                          <a:spcPct val="115000"/>
                        </a:lnSpc>
                        <a:spcAft>
                          <a:spcPts val="0"/>
                        </a:spcAft>
                      </a:pPr>
                      <a:r>
                        <a:rPr lang="en-GB" sz="1100" dirty="0">
                          <a:effectLst/>
                        </a:rPr>
                        <a:t>This category contains six sub-tiers of temporary worker including Government Authorised Exchange, creative and sporting, charity, religious workers, and the youth mobility scheme which enables about 55,000 young people every year, from certain countries, to work in the UK on working holidays.</a:t>
                      </a:r>
                      <a:endParaRPr lang="en-GB" sz="1100" dirty="0">
                        <a:effectLst/>
                        <a:latin typeface="Calibri"/>
                        <a:ea typeface="Calibri"/>
                        <a:cs typeface="Calibri"/>
                      </a:endParaRPr>
                    </a:p>
                  </a:txBody>
                  <a:tcPr/>
                </a:tc>
              </a:tr>
            </a:tbl>
          </a:graphicData>
        </a:graphic>
      </p:graphicFrame>
      <p:sp>
        <p:nvSpPr>
          <p:cNvPr id="5" name="Rectangle 1"/>
          <p:cNvSpPr>
            <a:spLocks noChangeArrowheads="1"/>
          </p:cNvSpPr>
          <p:nvPr/>
        </p:nvSpPr>
        <p:spPr bwMode="auto">
          <a:xfrm>
            <a:off x="576263" y="20812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 name="TextBox 2"/>
          <p:cNvSpPr txBox="1"/>
          <p:nvPr/>
        </p:nvSpPr>
        <p:spPr>
          <a:xfrm>
            <a:off x="395536" y="5084864"/>
            <a:ext cx="8496944" cy="646331"/>
          </a:xfrm>
          <a:prstGeom prst="rect">
            <a:avLst/>
          </a:prstGeom>
          <a:noFill/>
        </p:spPr>
        <p:txBody>
          <a:bodyPr wrap="square" rtlCol="0">
            <a:spAutoFit/>
          </a:bodyPr>
          <a:lstStyle/>
          <a:p>
            <a:r>
              <a:rPr lang="en-GB" dirty="0" smtClean="0"/>
              <a:t>Tier 2 – minimum salary for ‘experienced workers’ increases to £30k from 6 April 2017. Does not affect </a:t>
            </a:r>
            <a:r>
              <a:rPr lang="en-GB" b="1" dirty="0" smtClean="0"/>
              <a:t>current</a:t>
            </a:r>
            <a:r>
              <a:rPr lang="en-GB" dirty="0" smtClean="0"/>
              <a:t> Tier 2 visa holders. </a:t>
            </a:r>
            <a:endParaRPr lang="en-GB" dirty="0"/>
          </a:p>
        </p:txBody>
      </p:sp>
    </p:spTree>
    <p:extLst>
      <p:ext uri="{BB962C8B-B14F-4D97-AF65-F5344CB8AC3E}">
        <p14:creationId xmlns:p14="http://schemas.microsoft.com/office/powerpoint/2010/main" val="4215914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Dependant applications</a:t>
            </a:r>
            <a:endParaRPr lang="en-GB" dirty="0"/>
          </a:p>
        </p:txBody>
      </p:sp>
      <p:sp>
        <p:nvSpPr>
          <p:cNvPr id="3" name="Content Placeholder 2"/>
          <p:cNvSpPr>
            <a:spLocks noGrp="1"/>
          </p:cNvSpPr>
          <p:nvPr>
            <p:ph idx="1"/>
          </p:nvPr>
        </p:nvSpPr>
        <p:spPr>
          <a:xfrm>
            <a:off x="384175" y="1708150"/>
            <a:ext cx="8374063" cy="4241130"/>
          </a:xfrm>
        </p:spPr>
        <p:txBody>
          <a:bodyPr/>
          <a:lstStyle/>
          <a:p>
            <a:r>
              <a:rPr lang="en-GB" dirty="0" smtClean="0"/>
              <a:t>Can switch to a dependant visa whilst inside the UK from any visa type, </a:t>
            </a:r>
            <a:r>
              <a:rPr lang="en-GB" b="1" dirty="0" smtClean="0"/>
              <a:t>except</a:t>
            </a:r>
            <a:r>
              <a:rPr lang="en-GB" dirty="0" smtClean="0"/>
              <a:t>:</a:t>
            </a:r>
          </a:p>
          <a:p>
            <a:pPr lvl="1">
              <a:buFont typeface="Courier New" panose="02070309020205020404" pitchFamily="49" charset="0"/>
              <a:buChar char="o"/>
            </a:pPr>
            <a:r>
              <a:rPr lang="en-GB" dirty="0" smtClean="0"/>
              <a:t>A visitor visa</a:t>
            </a:r>
          </a:p>
          <a:p>
            <a:pPr lvl="1">
              <a:buFont typeface="Courier New" panose="02070309020205020404" pitchFamily="49" charset="0"/>
              <a:buChar char="o"/>
            </a:pPr>
            <a:r>
              <a:rPr lang="en-GB" dirty="0" smtClean="0"/>
              <a:t>Short-term study visa</a:t>
            </a:r>
          </a:p>
          <a:p>
            <a:pPr lvl="1">
              <a:buFont typeface="Courier New" panose="02070309020205020404" pitchFamily="49" charset="0"/>
              <a:buChar char="o"/>
            </a:pPr>
            <a:r>
              <a:rPr lang="en-GB" dirty="0" smtClean="0"/>
              <a:t>Parent of a Tier 4 (child)</a:t>
            </a:r>
          </a:p>
          <a:p>
            <a:pPr>
              <a:buFont typeface="Arial" panose="020B0604020202020204" pitchFamily="34" charset="0"/>
              <a:buChar char="•"/>
            </a:pPr>
            <a:r>
              <a:rPr lang="en-GB" dirty="0" smtClean="0"/>
              <a:t>No English language requirement.</a:t>
            </a:r>
          </a:p>
          <a:p>
            <a:pPr>
              <a:buFont typeface="Arial" panose="020B0604020202020204" pitchFamily="34" charset="0"/>
              <a:buChar char="•"/>
            </a:pPr>
            <a:r>
              <a:rPr lang="en-GB" dirty="0" smtClean="0"/>
              <a:t>Maintenance requirement– can be certified by the University or minimum of £630 in named account for at least 90 days. </a:t>
            </a:r>
          </a:p>
          <a:p>
            <a:pPr>
              <a:buFont typeface="Arial" panose="020B0604020202020204" pitchFamily="34" charset="0"/>
              <a:buChar char="•"/>
            </a:pPr>
            <a:r>
              <a:rPr lang="en-GB" b="1" dirty="0" smtClean="0"/>
              <a:t>Cannot</a:t>
            </a:r>
            <a:r>
              <a:rPr lang="en-GB" dirty="0" smtClean="0"/>
              <a:t> switch inside UK from dependant to Tier 2 (General).</a:t>
            </a:r>
            <a:endParaRPr lang="en-GB" dirty="0"/>
          </a:p>
        </p:txBody>
      </p:sp>
    </p:spTree>
    <p:extLst>
      <p:ext uri="{BB962C8B-B14F-4D97-AF65-F5344CB8AC3E}">
        <p14:creationId xmlns:p14="http://schemas.microsoft.com/office/powerpoint/2010/main" val="36450669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Points based dependants</a:t>
            </a:r>
            <a:endParaRPr lang="en-GB" dirty="0"/>
          </a:p>
        </p:txBody>
      </p:sp>
      <p:sp>
        <p:nvSpPr>
          <p:cNvPr id="3" name="Content Placeholder 2"/>
          <p:cNvSpPr>
            <a:spLocks noGrp="1"/>
          </p:cNvSpPr>
          <p:nvPr>
            <p:ph idx="1"/>
          </p:nvPr>
        </p:nvSpPr>
        <p:spPr>
          <a:xfrm>
            <a:off x="384175" y="1484784"/>
            <a:ext cx="8374063" cy="4536504"/>
          </a:xfrm>
        </p:spPr>
        <p:txBody>
          <a:bodyPr/>
          <a:lstStyle/>
          <a:p>
            <a:pPr marL="0" indent="0">
              <a:buNone/>
            </a:pPr>
            <a:r>
              <a:rPr lang="en-GB" b="1" u="sng" dirty="0"/>
              <a:t>Spouses/Partners</a:t>
            </a:r>
          </a:p>
          <a:p>
            <a:r>
              <a:rPr lang="en-GB" dirty="0"/>
              <a:t>Individuals who wish to apply for a dependant visa must be the spouse or civil partner, unmarried or same-sex partner of a person who is </a:t>
            </a:r>
            <a:r>
              <a:rPr lang="en-GB" b="1" dirty="0"/>
              <a:t>either</a:t>
            </a:r>
            <a:r>
              <a:rPr lang="en-GB" dirty="0"/>
              <a:t>:</a:t>
            </a:r>
          </a:p>
          <a:p>
            <a:pPr lvl="1">
              <a:buFont typeface="Courier New" panose="02070309020205020404" pitchFamily="49" charset="0"/>
              <a:buChar char="o"/>
            </a:pPr>
            <a:r>
              <a:rPr lang="en-GB" dirty="0"/>
              <a:t>Present in the UK and holds valid leave as a relevant Points-Based System Migrant; </a:t>
            </a:r>
            <a:r>
              <a:rPr lang="en-GB" b="1" dirty="0"/>
              <a:t>or </a:t>
            </a:r>
            <a:endParaRPr lang="en-GB" dirty="0"/>
          </a:p>
          <a:p>
            <a:pPr lvl="1">
              <a:buFont typeface="Courier New" panose="02070309020205020404" pitchFamily="49" charset="0"/>
              <a:buChar char="o"/>
            </a:pPr>
            <a:r>
              <a:rPr lang="en-GB" dirty="0"/>
              <a:t>Is, at the same time, applying for leave (either inside or outside the UK) as a relevant Points-Based System Migrant.</a:t>
            </a:r>
          </a:p>
          <a:p>
            <a:r>
              <a:rPr lang="en-GB" dirty="0"/>
              <a:t>For </a:t>
            </a:r>
            <a:r>
              <a:rPr lang="en-GB" b="1" dirty="0"/>
              <a:t>unmarried and same-sex partners</a:t>
            </a:r>
            <a:r>
              <a:rPr lang="en-GB" dirty="0"/>
              <a:t>, the couple </a:t>
            </a:r>
            <a:r>
              <a:rPr lang="en-GB" b="1" dirty="0"/>
              <a:t>must </a:t>
            </a:r>
            <a:r>
              <a:rPr lang="en-GB" dirty="0"/>
              <a:t>have been living together in a relationship akin to marriage/civil partnership for a period of at least two years. </a:t>
            </a:r>
            <a:endParaRPr lang="en-GB" dirty="0" smtClean="0"/>
          </a:p>
          <a:p>
            <a:endParaRPr lang="en-GB" b="1" dirty="0"/>
          </a:p>
          <a:p>
            <a:endParaRPr lang="en-GB" b="1" dirty="0" smtClean="0"/>
          </a:p>
        </p:txBody>
      </p:sp>
    </p:spTree>
    <p:extLst>
      <p:ext uri="{BB962C8B-B14F-4D97-AF65-F5344CB8AC3E}">
        <p14:creationId xmlns:p14="http://schemas.microsoft.com/office/powerpoint/2010/main" val="3766020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p:txBody>
          <a:bodyPr/>
          <a:lstStyle/>
          <a:p>
            <a:pPr eaLnBrk="1" hangingPunct="1"/>
            <a:r>
              <a:rPr lang="en-GB" altLang="en-US" dirty="0" smtClean="0"/>
              <a:t>Topics for discussion</a:t>
            </a:r>
          </a:p>
        </p:txBody>
      </p:sp>
      <p:sp>
        <p:nvSpPr>
          <p:cNvPr id="4099" name="Rectangle 5"/>
          <p:cNvSpPr>
            <a:spLocks noGrp="1" noChangeArrowheads="1"/>
          </p:cNvSpPr>
          <p:nvPr>
            <p:ph type="body" idx="1"/>
          </p:nvPr>
        </p:nvSpPr>
        <p:spPr>
          <a:xfrm>
            <a:off x="384175" y="1484313"/>
            <a:ext cx="8374063" cy="4537075"/>
          </a:xfrm>
        </p:spPr>
        <p:txBody>
          <a:bodyPr/>
          <a:lstStyle/>
          <a:p>
            <a:r>
              <a:rPr lang="en-GB" u="sng" dirty="0" smtClean="0"/>
              <a:t>EEA nationals</a:t>
            </a:r>
          </a:p>
          <a:p>
            <a:pPr lvl="1">
              <a:buFont typeface="Courier New" panose="02070309020205020404" pitchFamily="49" charset="0"/>
              <a:buChar char="o"/>
            </a:pPr>
            <a:r>
              <a:rPr lang="en-GB" dirty="0" smtClean="0"/>
              <a:t>Current legal position</a:t>
            </a:r>
          </a:p>
          <a:p>
            <a:pPr lvl="1">
              <a:buFont typeface="Courier New" panose="02070309020205020404" pitchFamily="49" charset="0"/>
              <a:buChar char="o"/>
            </a:pPr>
            <a:r>
              <a:rPr lang="en-GB" dirty="0" smtClean="0"/>
              <a:t>Permanent Residence eligibility and procedure</a:t>
            </a:r>
          </a:p>
          <a:p>
            <a:pPr lvl="1" eaLnBrk="1" hangingPunct="1">
              <a:buFont typeface="Courier New" panose="02070309020205020404" pitchFamily="49" charset="0"/>
              <a:buChar char="o"/>
            </a:pPr>
            <a:r>
              <a:rPr lang="en-GB" altLang="en-US" dirty="0" smtClean="0"/>
              <a:t>Citizenship</a:t>
            </a:r>
          </a:p>
          <a:p>
            <a:pPr eaLnBrk="1" hangingPunct="1"/>
            <a:r>
              <a:rPr lang="en-GB" altLang="en-US" u="sng" dirty="0" smtClean="0"/>
              <a:t>Non-EEA nationals</a:t>
            </a:r>
          </a:p>
          <a:p>
            <a:pPr lvl="1" eaLnBrk="1" hangingPunct="1">
              <a:buFont typeface="Courier New" panose="02070309020205020404" pitchFamily="49" charset="0"/>
              <a:buChar char="o"/>
            </a:pPr>
            <a:r>
              <a:rPr lang="en-GB" altLang="en-US" dirty="0" smtClean="0"/>
              <a:t>PBS &amp; </a:t>
            </a:r>
            <a:r>
              <a:rPr lang="en-GB" altLang="en-US" smtClean="0"/>
              <a:t>dependant overview</a:t>
            </a:r>
            <a:endParaRPr lang="en-GB" altLang="en-US" dirty="0" smtClean="0"/>
          </a:p>
          <a:p>
            <a:pPr lvl="1" eaLnBrk="1" hangingPunct="1">
              <a:buFont typeface="Courier New" panose="02070309020205020404" pitchFamily="49" charset="0"/>
              <a:buChar char="o"/>
            </a:pPr>
            <a:r>
              <a:rPr lang="en-GB" altLang="en-US" dirty="0" smtClean="0"/>
              <a:t>Settlement</a:t>
            </a:r>
          </a:p>
          <a:p>
            <a:pPr lvl="1" eaLnBrk="1" hangingPunct="1">
              <a:buFont typeface="Courier New" panose="02070309020205020404" pitchFamily="49" charset="0"/>
              <a:buChar char="o"/>
            </a:pPr>
            <a:r>
              <a:rPr lang="en-GB" altLang="en-US" dirty="0" smtClean="0"/>
              <a:t>Citizenship</a:t>
            </a:r>
          </a:p>
          <a:p>
            <a:pPr eaLnBrk="1" hangingPunct="1">
              <a:buFontTx/>
              <a:buNone/>
            </a:pPr>
            <a:endParaRPr lang="en-GB" altLang="en-US" dirty="0" smtClean="0"/>
          </a:p>
        </p:txBody>
      </p:sp>
    </p:spTree>
    <p:extLst>
      <p:ext uri="{BB962C8B-B14F-4D97-AF65-F5344CB8AC3E}">
        <p14:creationId xmlns:p14="http://schemas.microsoft.com/office/powerpoint/2010/main" val="8462760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Points based </a:t>
            </a:r>
            <a:r>
              <a:rPr lang="en-GB" dirty="0" smtClean="0"/>
              <a:t>dependants </a:t>
            </a:r>
            <a:r>
              <a:rPr lang="en-GB" dirty="0" err="1" smtClean="0"/>
              <a:t>cont</a:t>
            </a:r>
            <a:endParaRPr lang="en-GB" dirty="0"/>
          </a:p>
        </p:txBody>
      </p:sp>
      <p:sp>
        <p:nvSpPr>
          <p:cNvPr id="3" name="Content Placeholder 2"/>
          <p:cNvSpPr>
            <a:spLocks noGrp="1"/>
          </p:cNvSpPr>
          <p:nvPr>
            <p:ph idx="1"/>
          </p:nvPr>
        </p:nvSpPr>
        <p:spPr>
          <a:xfrm>
            <a:off x="384175" y="1412776"/>
            <a:ext cx="8374063" cy="4752528"/>
          </a:xfrm>
        </p:spPr>
        <p:txBody>
          <a:bodyPr/>
          <a:lstStyle/>
          <a:p>
            <a:pPr marL="268288" lvl="1" indent="0">
              <a:buNone/>
            </a:pPr>
            <a:r>
              <a:rPr lang="en-GB" sz="1800" b="1" u="sng" dirty="0"/>
              <a:t>Children</a:t>
            </a:r>
          </a:p>
          <a:p>
            <a:r>
              <a:rPr lang="en-GB" sz="1800" dirty="0" smtClean="0"/>
              <a:t>The </a:t>
            </a:r>
            <a:r>
              <a:rPr lang="en-GB" sz="1800" dirty="0"/>
              <a:t>whole family is applying for visas at the same time (and if applying from abroad will all enter the UK at the same time); </a:t>
            </a:r>
            <a:r>
              <a:rPr lang="en-GB" sz="1800" b="1" dirty="0"/>
              <a:t>or</a:t>
            </a:r>
            <a:endParaRPr lang="en-GB" sz="1800" dirty="0"/>
          </a:p>
          <a:p>
            <a:r>
              <a:rPr lang="en-GB" sz="1800" dirty="0"/>
              <a:t>Both parents are present in the UK with the children applying to join them from abroad; </a:t>
            </a:r>
            <a:r>
              <a:rPr lang="en-GB" sz="1800" b="1" dirty="0"/>
              <a:t>or</a:t>
            </a:r>
            <a:endParaRPr lang="en-GB" sz="1800" dirty="0"/>
          </a:p>
          <a:p>
            <a:r>
              <a:rPr lang="en-GB" sz="1800" dirty="0"/>
              <a:t>One parent is present in the UK and the other parent is applying for a visa from abroad at the same time as the children.</a:t>
            </a:r>
          </a:p>
          <a:p>
            <a:r>
              <a:rPr lang="en-GB" sz="1800" dirty="0" smtClean="0"/>
              <a:t>Exceptions:</a:t>
            </a:r>
            <a:endParaRPr lang="en-GB" sz="1800" dirty="0"/>
          </a:p>
          <a:p>
            <a:pPr lvl="1">
              <a:buFont typeface="Courier New" panose="02070309020205020404" pitchFamily="49" charset="0"/>
              <a:buChar char="o"/>
            </a:pPr>
            <a:r>
              <a:rPr lang="en-GB" sz="1800" dirty="0"/>
              <a:t>They are the sole surviving parent of the child(</a:t>
            </a:r>
            <a:r>
              <a:rPr lang="en-GB" sz="1800" dirty="0" err="1"/>
              <a:t>ren</a:t>
            </a:r>
            <a:r>
              <a:rPr lang="en-GB" sz="1800" dirty="0"/>
              <a:t>); </a:t>
            </a:r>
            <a:r>
              <a:rPr lang="en-GB" sz="1800" b="1" dirty="0"/>
              <a:t>or</a:t>
            </a:r>
            <a:endParaRPr lang="en-GB" sz="1800" dirty="0"/>
          </a:p>
          <a:p>
            <a:pPr lvl="1">
              <a:buFont typeface="Courier New" panose="02070309020205020404" pitchFamily="49" charset="0"/>
              <a:buChar char="o"/>
            </a:pPr>
            <a:r>
              <a:rPr lang="en-GB" sz="1800" dirty="0"/>
              <a:t>They hold ‘sole responsibility’ for the child(</a:t>
            </a:r>
            <a:r>
              <a:rPr lang="en-GB" sz="1800" dirty="0" err="1"/>
              <a:t>ren</a:t>
            </a:r>
            <a:r>
              <a:rPr lang="en-GB" sz="1800" dirty="0"/>
              <a:t>); </a:t>
            </a:r>
            <a:r>
              <a:rPr lang="en-GB" sz="1800" b="1" dirty="0"/>
              <a:t>or</a:t>
            </a:r>
            <a:endParaRPr lang="en-GB" sz="1800" dirty="0"/>
          </a:p>
          <a:p>
            <a:pPr lvl="1">
              <a:buFont typeface="Courier New" panose="02070309020205020404" pitchFamily="49" charset="0"/>
              <a:buChar char="o"/>
            </a:pPr>
            <a:r>
              <a:rPr lang="en-GB" sz="1800" dirty="0"/>
              <a:t>There are serious or compelling family considerations which must be taken into account.</a:t>
            </a:r>
          </a:p>
          <a:p>
            <a:endParaRPr lang="en-GB" dirty="0"/>
          </a:p>
        </p:txBody>
      </p:sp>
    </p:spTree>
    <p:extLst>
      <p:ext uri="{BB962C8B-B14F-4D97-AF65-F5344CB8AC3E}">
        <p14:creationId xmlns:p14="http://schemas.microsoft.com/office/powerpoint/2010/main" val="31980972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All in-country visa extensions</a:t>
            </a:r>
            <a:endParaRPr lang="en-GB" dirty="0"/>
          </a:p>
        </p:txBody>
      </p:sp>
      <p:sp>
        <p:nvSpPr>
          <p:cNvPr id="3" name="Content Placeholder 2"/>
          <p:cNvSpPr>
            <a:spLocks noGrp="1"/>
          </p:cNvSpPr>
          <p:nvPr>
            <p:ph idx="1"/>
          </p:nvPr>
        </p:nvSpPr>
        <p:spPr>
          <a:xfrm>
            <a:off x="384175" y="1708150"/>
            <a:ext cx="8374063" cy="4313138"/>
          </a:xfrm>
        </p:spPr>
        <p:txBody>
          <a:bodyPr/>
          <a:lstStyle/>
          <a:p>
            <a:r>
              <a:rPr lang="en-GB" dirty="0" smtClean="0"/>
              <a:t>You </a:t>
            </a:r>
            <a:r>
              <a:rPr lang="en-GB" b="1" dirty="0" smtClean="0"/>
              <a:t>can</a:t>
            </a:r>
            <a:r>
              <a:rPr lang="en-GB" dirty="0" smtClean="0"/>
              <a:t> still work while your visa application is pending, but:</a:t>
            </a:r>
          </a:p>
          <a:p>
            <a:pPr marL="611188" lvl="1" indent="-342900">
              <a:buFont typeface="Courier New" panose="02070309020205020404" pitchFamily="49" charset="0"/>
              <a:buChar char="o"/>
            </a:pPr>
            <a:r>
              <a:rPr lang="en-GB" dirty="0" smtClean="0"/>
              <a:t>You </a:t>
            </a:r>
            <a:r>
              <a:rPr lang="en-GB" b="1" dirty="0" smtClean="0"/>
              <a:t>must</a:t>
            </a:r>
            <a:r>
              <a:rPr lang="en-GB" dirty="0" smtClean="0"/>
              <a:t> make an ‘in-time’ application.</a:t>
            </a:r>
          </a:p>
          <a:p>
            <a:pPr marL="611188" lvl="1" indent="-342900">
              <a:buFont typeface="Courier New" panose="02070309020205020404" pitchFamily="49" charset="0"/>
              <a:buChar char="o"/>
            </a:pPr>
            <a:r>
              <a:rPr lang="en-GB" dirty="0" smtClean="0"/>
              <a:t>You </a:t>
            </a:r>
            <a:r>
              <a:rPr lang="en-GB" b="1" dirty="0" smtClean="0"/>
              <a:t>must</a:t>
            </a:r>
            <a:r>
              <a:rPr lang="en-GB" dirty="0" smtClean="0"/>
              <a:t> provide evidence of your visa application to your department.</a:t>
            </a:r>
          </a:p>
          <a:p>
            <a:pPr marL="611188" lvl="1" indent="-342900">
              <a:buFont typeface="Courier New" panose="02070309020205020404" pitchFamily="49" charset="0"/>
              <a:buChar char="o"/>
            </a:pPr>
            <a:r>
              <a:rPr lang="en-GB" dirty="0" smtClean="0"/>
              <a:t>You </a:t>
            </a:r>
            <a:r>
              <a:rPr lang="en-GB" b="1" dirty="0" smtClean="0"/>
              <a:t>cannot</a:t>
            </a:r>
            <a:r>
              <a:rPr lang="en-GB" dirty="0" smtClean="0"/>
              <a:t> leave the UK if your existing visa expires.</a:t>
            </a:r>
          </a:p>
          <a:p>
            <a:pPr>
              <a:buFont typeface="Arial" panose="020B0604020202020204" pitchFamily="34" charset="0"/>
              <a:buChar char="•"/>
            </a:pPr>
            <a:r>
              <a:rPr lang="en-GB" dirty="0" smtClean="0"/>
              <a:t>28 day ‘grace period’ – </a:t>
            </a:r>
            <a:r>
              <a:rPr lang="en-GB" b="1" dirty="0" smtClean="0"/>
              <a:t>abolished </a:t>
            </a:r>
            <a:r>
              <a:rPr lang="en-GB" dirty="0" smtClean="0"/>
              <a:t>(November 2016). </a:t>
            </a:r>
          </a:p>
          <a:p>
            <a:r>
              <a:rPr lang="en-GB" dirty="0" smtClean="0"/>
              <a:t>Can apply within 14 days of visa expiry but only if there is a “good </a:t>
            </a:r>
            <a:r>
              <a:rPr lang="en-GB" dirty="0"/>
              <a:t>reason beyond the control of the </a:t>
            </a:r>
            <a:r>
              <a:rPr lang="en-GB" dirty="0" smtClean="0"/>
              <a:t>applicant.” </a:t>
            </a:r>
          </a:p>
          <a:p>
            <a:r>
              <a:rPr lang="en-GB" dirty="0" smtClean="0"/>
              <a:t>High threshold. </a:t>
            </a:r>
            <a:r>
              <a:rPr lang="en-GB" b="1" dirty="0" smtClean="0"/>
              <a:t>Always apply before visa expires</a:t>
            </a:r>
            <a:r>
              <a:rPr lang="en-GB" dirty="0" smtClean="0"/>
              <a:t>.</a:t>
            </a:r>
            <a:endParaRPr lang="en-GB" dirty="0"/>
          </a:p>
          <a:p>
            <a:r>
              <a:rPr lang="en-GB" dirty="0"/>
              <a:t>	</a:t>
            </a:r>
          </a:p>
          <a:p>
            <a:pPr>
              <a:buFont typeface="Arial" panose="020B0604020202020204" pitchFamily="34" charset="0"/>
              <a:buChar char="•"/>
            </a:pPr>
            <a:endParaRPr lang="en-GB" dirty="0" smtClean="0"/>
          </a:p>
          <a:p>
            <a:pPr>
              <a:buFont typeface="Arial" panose="020B0604020202020204" pitchFamily="34" charset="0"/>
              <a:buChar char="•"/>
            </a:pPr>
            <a:endParaRPr lang="en-GB" dirty="0" smtClean="0"/>
          </a:p>
          <a:p>
            <a:pPr>
              <a:buFont typeface="Arial" panose="020B0604020202020204" pitchFamily="34" charset="0"/>
              <a:buChar char="•"/>
            </a:pPr>
            <a:endParaRPr lang="en-GB" dirty="0" smtClean="0"/>
          </a:p>
          <a:p>
            <a:pPr>
              <a:buFont typeface="Arial" panose="020B0604020202020204" pitchFamily="34" charset="0"/>
              <a:buChar char="•"/>
            </a:pPr>
            <a:endParaRPr lang="en-GB" dirty="0" smtClean="0"/>
          </a:p>
          <a:p>
            <a:pPr marL="342900" indent="-342900"/>
            <a:endParaRPr lang="en-GB" dirty="0"/>
          </a:p>
        </p:txBody>
      </p:sp>
    </p:spTree>
    <p:extLst>
      <p:ext uri="{BB962C8B-B14F-4D97-AF65-F5344CB8AC3E}">
        <p14:creationId xmlns:p14="http://schemas.microsoft.com/office/powerpoint/2010/main" val="32246526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next?</a:t>
            </a:r>
            <a:endParaRPr lang="en-GB" dirty="0"/>
          </a:p>
        </p:txBody>
      </p:sp>
      <p:sp>
        <p:nvSpPr>
          <p:cNvPr id="5" name="Content Placeholder 4"/>
          <p:cNvSpPr>
            <a:spLocks noGrp="1"/>
          </p:cNvSpPr>
          <p:nvPr>
            <p:ph idx="1"/>
          </p:nvPr>
        </p:nvSpPr>
        <p:spPr>
          <a:xfrm>
            <a:off x="384175" y="1412776"/>
            <a:ext cx="8374063" cy="4680520"/>
          </a:xfrm>
        </p:spPr>
        <p:txBody>
          <a:bodyPr/>
          <a:lstStyle/>
          <a:p>
            <a:r>
              <a:rPr lang="en-GB" sz="1800" dirty="0" smtClean="0"/>
              <a:t>Settlement/Indefinite </a:t>
            </a:r>
            <a:r>
              <a:rPr lang="en-GB" sz="1800" smtClean="0"/>
              <a:t>Leave </a:t>
            </a:r>
            <a:r>
              <a:rPr lang="en-GB" sz="1800" smtClean="0"/>
              <a:t>to </a:t>
            </a:r>
            <a:r>
              <a:rPr lang="en-GB" sz="1800" dirty="0" smtClean="0"/>
              <a:t>Remain (ILR) is available after 5 years or 10 years. ILR is </a:t>
            </a:r>
            <a:r>
              <a:rPr lang="en-GB" sz="1800" u="sng" dirty="0" smtClean="0"/>
              <a:t>mandatory</a:t>
            </a:r>
            <a:r>
              <a:rPr lang="en-GB" sz="1800" dirty="0" smtClean="0"/>
              <a:t> before being eligible for Citizenship - British Nationality Act section 6(2).</a:t>
            </a:r>
          </a:p>
          <a:p>
            <a:r>
              <a:rPr lang="en-GB" sz="1800" u="sng" dirty="0" smtClean="0"/>
              <a:t>5 Years</a:t>
            </a:r>
            <a:r>
              <a:rPr lang="en-GB" sz="1800" dirty="0" smtClean="0"/>
              <a:t>:</a:t>
            </a:r>
          </a:p>
          <a:p>
            <a:pPr lvl="1">
              <a:buFont typeface="Courier New" panose="02070309020205020404" pitchFamily="49" charset="0"/>
              <a:buChar char="o"/>
            </a:pPr>
            <a:r>
              <a:rPr lang="en-GB" sz="1800" dirty="0" smtClean="0"/>
              <a:t>5 years if any combination of work visas (Tier 1 or 2) lawfully and continuously; or</a:t>
            </a:r>
          </a:p>
          <a:p>
            <a:pPr lvl="1">
              <a:buFont typeface="Courier New" panose="02070309020205020404" pitchFamily="49" charset="0"/>
              <a:buChar char="o"/>
            </a:pPr>
            <a:r>
              <a:rPr lang="en-GB" sz="1800" dirty="0" smtClean="0"/>
              <a:t>5 Years if hold a UK spouse visa or Ancestry visa.</a:t>
            </a:r>
          </a:p>
          <a:p>
            <a:pPr lvl="1">
              <a:buFont typeface="Courier New" panose="02070309020205020404" pitchFamily="49" charset="0"/>
              <a:buChar char="o"/>
            </a:pPr>
            <a:r>
              <a:rPr lang="en-GB" sz="1800" dirty="0" smtClean="0"/>
              <a:t>Dependants can apply in line with main applicant after five years continuous residence, but not on their own.</a:t>
            </a:r>
          </a:p>
          <a:p>
            <a:pPr>
              <a:buFont typeface="Arial" panose="020B0604020202020204" pitchFamily="34" charset="0"/>
              <a:buChar char="•"/>
            </a:pPr>
            <a:r>
              <a:rPr lang="en-GB" sz="1800" u="sng" dirty="0" smtClean="0"/>
              <a:t>10 Years</a:t>
            </a:r>
            <a:r>
              <a:rPr lang="en-GB" sz="1800" dirty="0" smtClean="0"/>
              <a:t>:</a:t>
            </a:r>
          </a:p>
          <a:p>
            <a:pPr lvl="1">
              <a:buFont typeface="Courier New" panose="02070309020205020404" pitchFamily="49" charset="0"/>
              <a:buChar char="o"/>
            </a:pPr>
            <a:r>
              <a:rPr lang="en-GB" sz="1800" b="1" dirty="0" smtClean="0"/>
              <a:t>Any</a:t>
            </a:r>
            <a:r>
              <a:rPr lang="en-GB" sz="1800" dirty="0" smtClean="0"/>
              <a:t> combination of UK visas (except visitor visas) provided they were held ‘lawfully’ and ‘continuously’. No ‘family applications’ allowed.</a:t>
            </a:r>
            <a:endParaRPr lang="en-GB" sz="1800" dirty="0"/>
          </a:p>
          <a:p>
            <a:pPr lvl="1">
              <a:buFont typeface="Courier New" panose="02070309020205020404" pitchFamily="49" charset="0"/>
              <a:buChar char="o"/>
            </a:pPr>
            <a:endParaRPr lang="en-GB" dirty="0"/>
          </a:p>
        </p:txBody>
      </p:sp>
    </p:spTree>
    <p:extLst>
      <p:ext uri="{BB962C8B-B14F-4D97-AF65-F5344CB8AC3E}">
        <p14:creationId xmlns:p14="http://schemas.microsoft.com/office/powerpoint/2010/main" val="31374037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Settlement - general rules </a:t>
            </a:r>
            <a:endParaRPr lang="en-GB" dirty="0"/>
          </a:p>
        </p:txBody>
      </p:sp>
      <p:sp>
        <p:nvSpPr>
          <p:cNvPr id="3" name="Content Placeholder 2"/>
          <p:cNvSpPr>
            <a:spLocks noGrp="1"/>
          </p:cNvSpPr>
          <p:nvPr>
            <p:ph idx="1"/>
          </p:nvPr>
        </p:nvSpPr>
        <p:spPr>
          <a:xfrm>
            <a:off x="384175" y="1268760"/>
            <a:ext cx="8580313" cy="4896544"/>
          </a:xfrm>
        </p:spPr>
        <p:txBody>
          <a:bodyPr/>
          <a:lstStyle/>
          <a:p>
            <a:pPr marL="268288" lvl="1" indent="0">
              <a:buNone/>
            </a:pPr>
            <a:r>
              <a:rPr lang="en-GB" sz="1800" b="1" dirty="0" smtClean="0"/>
              <a:t>Rules applicable to </a:t>
            </a:r>
            <a:r>
              <a:rPr lang="en-GB" sz="1800" b="1" u="sng" dirty="0" smtClean="0"/>
              <a:t>both</a:t>
            </a:r>
            <a:r>
              <a:rPr lang="en-GB" sz="1800" b="1" dirty="0" smtClean="0"/>
              <a:t> 5 year and 10 year routes</a:t>
            </a:r>
            <a:r>
              <a:rPr lang="en-GB" sz="1800" dirty="0" smtClean="0"/>
              <a:t>:</a:t>
            </a:r>
          </a:p>
          <a:p>
            <a:pPr>
              <a:buFont typeface="Arial" panose="020B0604020202020204" pitchFamily="34" charset="0"/>
              <a:buChar char="•"/>
            </a:pPr>
            <a:r>
              <a:rPr lang="en-GB" sz="1800" dirty="0" smtClean="0"/>
              <a:t>Cannot apply more than 28 days before qualifying period.</a:t>
            </a:r>
          </a:p>
          <a:p>
            <a:pPr>
              <a:buFont typeface="Arial" panose="020B0604020202020204" pitchFamily="34" charset="0"/>
              <a:buChar char="•"/>
            </a:pPr>
            <a:r>
              <a:rPr lang="en-GB" sz="1800" dirty="0" smtClean="0"/>
              <a:t>Passing the Life in the UK Test.</a:t>
            </a:r>
          </a:p>
          <a:p>
            <a:pPr>
              <a:buFont typeface="Arial" panose="020B0604020202020204" pitchFamily="34" charset="0"/>
              <a:buChar char="•"/>
            </a:pPr>
            <a:r>
              <a:rPr lang="en-GB" sz="1800" dirty="0" smtClean="0"/>
              <a:t>Meeting the English language requirements:</a:t>
            </a:r>
          </a:p>
          <a:p>
            <a:pPr lvl="1">
              <a:buFont typeface="Courier New" panose="02070309020205020404" pitchFamily="49" charset="0"/>
              <a:buChar char="o"/>
            </a:pPr>
            <a:r>
              <a:rPr lang="en-GB" sz="1800" dirty="0" smtClean="0"/>
              <a:t>National of English Speaking country; or</a:t>
            </a:r>
          </a:p>
          <a:p>
            <a:pPr lvl="1">
              <a:buFont typeface="Courier New" panose="02070309020205020404" pitchFamily="49" charset="0"/>
              <a:buChar char="o"/>
            </a:pPr>
            <a:r>
              <a:rPr lang="en-GB" sz="1800" dirty="0" smtClean="0"/>
              <a:t>Hold a minimum of Bachelor's degree, taught in English or granted by any English speaking country, including UK but not Canada (</a:t>
            </a:r>
            <a:r>
              <a:rPr lang="en-GB" sz="1800" b="1" dirty="0" smtClean="0"/>
              <a:t>UK NARIC</a:t>
            </a:r>
            <a:r>
              <a:rPr lang="en-GB" sz="1800" dirty="0" smtClean="0"/>
              <a:t>); or</a:t>
            </a:r>
          </a:p>
          <a:p>
            <a:pPr lvl="1">
              <a:buFont typeface="Courier New" panose="02070309020205020404" pitchFamily="49" charset="0"/>
              <a:buChar char="o"/>
            </a:pPr>
            <a:r>
              <a:rPr lang="en-GB" sz="1800" dirty="0" smtClean="0"/>
              <a:t>Hold valid leave </a:t>
            </a:r>
            <a:r>
              <a:rPr lang="en-GB" sz="1800" u="sng" dirty="0" smtClean="0"/>
              <a:t>and</a:t>
            </a:r>
            <a:r>
              <a:rPr lang="en-GB" sz="1800" dirty="0" smtClean="0"/>
              <a:t> previously passed an English language test (5 year route only); or</a:t>
            </a:r>
          </a:p>
          <a:p>
            <a:pPr lvl="1">
              <a:buFont typeface="Courier New" panose="02070309020205020404" pitchFamily="49" charset="0"/>
              <a:buChar char="o"/>
            </a:pPr>
            <a:r>
              <a:rPr lang="en-GB" sz="1800" dirty="0" smtClean="0"/>
              <a:t>Pass an English language test.</a:t>
            </a:r>
          </a:p>
          <a:p>
            <a:pPr>
              <a:buFont typeface="Arial" panose="020B0604020202020204" pitchFamily="34" charset="0"/>
              <a:buChar char="•"/>
            </a:pPr>
            <a:r>
              <a:rPr lang="en-GB" sz="1800" dirty="0" smtClean="0"/>
              <a:t>From 6 April 2016 – for Tier 2 applicants, must receive £35,000 minimum salary. </a:t>
            </a:r>
            <a:r>
              <a:rPr lang="en-GB" sz="1800" b="1" dirty="0" smtClean="0"/>
              <a:t>Does not apply to </a:t>
            </a:r>
            <a:r>
              <a:rPr lang="en-GB" sz="1800" b="1" smtClean="0"/>
              <a:t>those holding PhD </a:t>
            </a:r>
            <a:r>
              <a:rPr lang="en-GB" sz="1800" b="1" dirty="0" smtClean="0"/>
              <a:t>level roles at point of application. </a:t>
            </a:r>
            <a:endParaRPr lang="en-GB" dirty="0" smtClean="0"/>
          </a:p>
        </p:txBody>
      </p:sp>
    </p:spTree>
    <p:extLst>
      <p:ext uri="{BB962C8B-B14F-4D97-AF65-F5344CB8AC3E}">
        <p14:creationId xmlns:p14="http://schemas.microsoft.com/office/powerpoint/2010/main" val="29769148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Settlement – lawful and continuous residence</a:t>
            </a:r>
            <a:endParaRPr lang="en-GB" dirty="0"/>
          </a:p>
        </p:txBody>
      </p:sp>
      <p:sp>
        <p:nvSpPr>
          <p:cNvPr id="3" name="Content Placeholder 2"/>
          <p:cNvSpPr>
            <a:spLocks noGrp="1"/>
          </p:cNvSpPr>
          <p:nvPr>
            <p:ph idx="1"/>
          </p:nvPr>
        </p:nvSpPr>
        <p:spPr>
          <a:xfrm>
            <a:off x="323528" y="1556792"/>
            <a:ext cx="8374063" cy="4313138"/>
          </a:xfrm>
        </p:spPr>
        <p:txBody>
          <a:bodyPr/>
          <a:lstStyle/>
          <a:p>
            <a:pPr marL="268288" lvl="1" indent="0">
              <a:buNone/>
            </a:pPr>
            <a:r>
              <a:rPr lang="en-GB" b="1" u="sng" dirty="0" smtClean="0"/>
              <a:t>5 year route</a:t>
            </a:r>
          </a:p>
          <a:p>
            <a:pPr marL="268288" lvl="1" indent="0">
              <a:buNone/>
            </a:pPr>
            <a:r>
              <a:rPr lang="en-GB" dirty="0"/>
              <a:t>Is the leave ‘lawful’ and ‘continuous’? </a:t>
            </a:r>
          </a:p>
          <a:p>
            <a:pPr marL="268288" lvl="1" indent="0">
              <a:buNone/>
            </a:pPr>
            <a:r>
              <a:rPr lang="en-GB" b="1" dirty="0" smtClean="0"/>
              <a:t>Yes</a:t>
            </a:r>
            <a:r>
              <a:rPr lang="en-GB" dirty="0" smtClean="0"/>
              <a:t>, if:</a:t>
            </a:r>
          </a:p>
          <a:p>
            <a:pPr lvl="1">
              <a:buFont typeface="Courier New" panose="02070309020205020404" pitchFamily="49" charset="0"/>
              <a:buChar char="o"/>
            </a:pPr>
            <a:r>
              <a:rPr lang="en-GB" dirty="0" smtClean="0"/>
              <a:t>You are in the UK and your contract ends, but you make an ‘in-time’ application for a visa renewal/switch; and</a:t>
            </a:r>
          </a:p>
          <a:p>
            <a:pPr lvl="1">
              <a:buFont typeface="Courier New" panose="02070309020205020404" pitchFamily="49" charset="0"/>
              <a:buChar char="o"/>
            </a:pPr>
            <a:r>
              <a:rPr lang="en-GB" dirty="0" smtClean="0"/>
              <a:t>You leave the UK and your visa expires, but </a:t>
            </a:r>
            <a:r>
              <a:rPr lang="en-GB" b="1" u="sng" dirty="0" smtClean="0"/>
              <a:t>apply</a:t>
            </a:r>
            <a:r>
              <a:rPr lang="en-GB" dirty="0" smtClean="0"/>
              <a:t> for a new visa in same category within 28 days and subsequently re-enter the UK</a:t>
            </a:r>
            <a:r>
              <a:rPr lang="en-GB" dirty="0"/>
              <a:t> </a:t>
            </a:r>
            <a:r>
              <a:rPr lang="en-GB" dirty="0" smtClean="0"/>
              <a:t>(However, beware Tier 2 ‘cooling off period”)</a:t>
            </a:r>
          </a:p>
          <a:p>
            <a:pPr lvl="1">
              <a:buFont typeface="Courier New" panose="02070309020205020404" pitchFamily="49" charset="0"/>
              <a:buChar char="o"/>
            </a:pPr>
            <a:r>
              <a:rPr lang="en-GB" dirty="0" smtClean="0"/>
              <a:t>Your visa is still valid and you leave and re-enter the UK when the </a:t>
            </a:r>
            <a:r>
              <a:rPr lang="en-GB" u="sng" dirty="0" smtClean="0"/>
              <a:t>same visa </a:t>
            </a:r>
            <a:r>
              <a:rPr lang="en-GB" dirty="0" smtClean="0"/>
              <a:t>is still valid, within 180 days.</a:t>
            </a:r>
          </a:p>
          <a:p>
            <a:pPr lvl="1">
              <a:buFont typeface="Courier New" panose="02070309020205020404" pitchFamily="49" charset="0"/>
              <a:buChar char="o"/>
            </a:pPr>
            <a:endParaRPr lang="en-GB" dirty="0"/>
          </a:p>
        </p:txBody>
      </p:sp>
    </p:spTree>
    <p:extLst>
      <p:ext uri="{BB962C8B-B14F-4D97-AF65-F5344CB8AC3E}">
        <p14:creationId xmlns:p14="http://schemas.microsoft.com/office/powerpoint/2010/main" val="17854206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Settlement – lawful and continuous residence</a:t>
            </a:r>
            <a:endParaRPr lang="en-GB" dirty="0"/>
          </a:p>
        </p:txBody>
      </p:sp>
      <p:sp>
        <p:nvSpPr>
          <p:cNvPr id="3" name="Content Placeholder 2"/>
          <p:cNvSpPr>
            <a:spLocks noGrp="1"/>
          </p:cNvSpPr>
          <p:nvPr>
            <p:ph idx="1"/>
          </p:nvPr>
        </p:nvSpPr>
        <p:spPr>
          <a:xfrm>
            <a:off x="323528" y="1556792"/>
            <a:ext cx="8374063" cy="4313138"/>
          </a:xfrm>
        </p:spPr>
        <p:txBody>
          <a:bodyPr/>
          <a:lstStyle/>
          <a:p>
            <a:pPr marL="268288" lvl="1" indent="0">
              <a:buNone/>
            </a:pPr>
            <a:r>
              <a:rPr lang="en-GB" b="1" u="sng" dirty="0" smtClean="0"/>
              <a:t>10 year route</a:t>
            </a:r>
          </a:p>
          <a:p>
            <a:pPr marL="268288" lvl="1" indent="0">
              <a:buNone/>
            </a:pPr>
            <a:r>
              <a:rPr lang="en-GB" dirty="0"/>
              <a:t>Is the leave ‘lawful’ and ‘continuous’? </a:t>
            </a:r>
          </a:p>
          <a:p>
            <a:pPr marL="268288" lvl="1" indent="0">
              <a:buNone/>
            </a:pPr>
            <a:r>
              <a:rPr lang="en-GB" b="1" dirty="0" smtClean="0"/>
              <a:t>Yes</a:t>
            </a:r>
            <a:r>
              <a:rPr lang="en-GB" dirty="0" smtClean="0"/>
              <a:t>, if:</a:t>
            </a:r>
          </a:p>
          <a:p>
            <a:pPr lvl="1">
              <a:buFont typeface="Courier New" panose="02070309020205020404" pitchFamily="49" charset="0"/>
              <a:buChar char="o"/>
            </a:pPr>
            <a:r>
              <a:rPr lang="en-GB" dirty="0" smtClean="0"/>
              <a:t>You are in the UK and your contract ends, but you make an ‘in-time’ application for a visa renewal/switch; and</a:t>
            </a:r>
          </a:p>
          <a:p>
            <a:pPr lvl="1">
              <a:buFont typeface="Courier New" panose="02070309020205020404" pitchFamily="49" charset="0"/>
              <a:buChar char="o"/>
            </a:pPr>
            <a:r>
              <a:rPr lang="en-GB" dirty="0" smtClean="0"/>
              <a:t>You leave the UK but re-enter within 180 days on </a:t>
            </a:r>
            <a:r>
              <a:rPr lang="en-GB" u="sng" dirty="0" smtClean="0"/>
              <a:t>any</a:t>
            </a:r>
            <a:r>
              <a:rPr lang="en-GB" dirty="0" smtClean="0"/>
              <a:t> visa type (except visitor).</a:t>
            </a:r>
          </a:p>
          <a:p>
            <a:pPr lvl="1">
              <a:buFont typeface="Courier New" panose="02070309020205020404" pitchFamily="49" charset="0"/>
              <a:buChar char="o"/>
            </a:pPr>
            <a:endParaRPr lang="en-GB" dirty="0"/>
          </a:p>
        </p:txBody>
      </p:sp>
    </p:spTree>
    <p:extLst>
      <p:ext uri="{BB962C8B-B14F-4D97-AF65-F5344CB8AC3E}">
        <p14:creationId xmlns:p14="http://schemas.microsoft.com/office/powerpoint/2010/main" val="18807608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Absence Limits – 5 years</a:t>
            </a:r>
            <a:endParaRPr lang="en-GB" dirty="0"/>
          </a:p>
        </p:txBody>
      </p:sp>
      <p:sp>
        <p:nvSpPr>
          <p:cNvPr id="3" name="Content Placeholder 2"/>
          <p:cNvSpPr>
            <a:spLocks noGrp="1"/>
          </p:cNvSpPr>
          <p:nvPr>
            <p:ph idx="1"/>
          </p:nvPr>
        </p:nvSpPr>
        <p:spPr>
          <a:xfrm>
            <a:off x="384175" y="1412776"/>
            <a:ext cx="8374063" cy="4752528"/>
          </a:xfrm>
        </p:spPr>
        <p:txBody>
          <a:bodyPr/>
          <a:lstStyle/>
          <a:p>
            <a:r>
              <a:rPr lang="en-GB" sz="1800" dirty="0" smtClean="0"/>
              <a:t>Must not have been out of the UK for more than 180 days in each year of the 5 year qualifying period.</a:t>
            </a:r>
          </a:p>
          <a:p>
            <a:r>
              <a:rPr lang="en-GB" sz="1800" dirty="0"/>
              <a:t>Can include the time after the visa is first issued. This period counts toward your 180 day absence limit.</a:t>
            </a:r>
          </a:p>
          <a:p>
            <a:endParaRPr lang="en-GB" sz="1800" dirty="0" smtClean="0"/>
          </a:p>
          <a:p>
            <a:endParaRPr lang="en-GB" sz="1800" dirty="0"/>
          </a:p>
          <a:p>
            <a:endParaRPr lang="en-GB" sz="1800" dirty="0" smtClean="0"/>
          </a:p>
          <a:p>
            <a:r>
              <a:rPr lang="en-GB" sz="1800" dirty="0" smtClean="0"/>
              <a:t>Absences can be for any business or personal reason. Must be declared by employer(s).</a:t>
            </a:r>
          </a:p>
          <a:p>
            <a:r>
              <a:rPr lang="en-GB" sz="1800" dirty="0" smtClean="0"/>
              <a:t>Only count </a:t>
            </a:r>
            <a:r>
              <a:rPr lang="en-GB" sz="1800" u="sng" dirty="0" smtClean="0"/>
              <a:t>whole days </a:t>
            </a:r>
            <a:r>
              <a:rPr lang="en-GB" sz="1800" dirty="0" smtClean="0"/>
              <a:t>absence from UK – date of departure and return can be disregarded.</a:t>
            </a:r>
          </a:p>
          <a:p>
            <a:r>
              <a:rPr lang="en-GB" sz="1800" dirty="0" smtClean="0"/>
              <a:t>Absences beyond 180 days will only be permitted if ‘exceptional’.</a:t>
            </a:r>
          </a:p>
          <a:p>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928303436"/>
              </p:ext>
            </p:extLst>
          </p:nvPr>
        </p:nvGraphicFramePr>
        <p:xfrm>
          <a:off x="1619672" y="2852936"/>
          <a:ext cx="5485765" cy="1440160"/>
        </p:xfrm>
        <a:graphic>
          <a:graphicData uri="http://schemas.openxmlformats.org/drawingml/2006/table">
            <a:tbl>
              <a:tblPr firstRow="1" firstCol="1" bandRow="1">
                <a:tableStyleId>{5C22544A-7EE6-4342-B048-85BDC9FD1C3A}</a:tableStyleId>
              </a:tblPr>
              <a:tblGrid>
                <a:gridCol w="985520"/>
                <a:gridCol w="2430145"/>
                <a:gridCol w="2070100"/>
              </a:tblGrid>
              <a:tr h="288032">
                <a:tc>
                  <a:txBody>
                    <a:bodyPr/>
                    <a:lstStyle/>
                    <a:p>
                      <a:pPr>
                        <a:lnSpc>
                          <a:spcPct val="115000"/>
                        </a:lnSpc>
                        <a:spcAft>
                          <a:spcPts val="1000"/>
                        </a:spcAft>
                      </a:pPr>
                      <a:r>
                        <a:rPr lang="en-GB" sz="1100" dirty="0">
                          <a:effectLst/>
                        </a:rPr>
                        <a:t>Year 5</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11 September </a:t>
                      </a:r>
                      <a:r>
                        <a:rPr lang="en-GB" sz="1100" dirty="0" smtClean="0">
                          <a:effectLst/>
                        </a:rPr>
                        <a:t>2016</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to 12 September </a:t>
                      </a:r>
                      <a:r>
                        <a:rPr lang="en-GB" sz="1100" dirty="0" smtClean="0">
                          <a:effectLst/>
                        </a:rPr>
                        <a:t>2015</a:t>
                      </a:r>
                      <a:endParaRPr lang="en-GB" sz="1100" dirty="0">
                        <a:effectLst/>
                        <a:latin typeface="Calibri"/>
                        <a:ea typeface="Calibri"/>
                        <a:cs typeface="Times New Roman"/>
                      </a:endParaRPr>
                    </a:p>
                  </a:txBody>
                  <a:tcPr marL="68580" marR="68580" marT="0" marB="0"/>
                </a:tc>
              </a:tr>
              <a:tr h="288032">
                <a:tc>
                  <a:txBody>
                    <a:bodyPr/>
                    <a:lstStyle/>
                    <a:p>
                      <a:pPr>
                        <a:lnSpc>
                          <a:spcPct val="115000"/>
                        </a:lnSpc>
                        <a:spcAft>
                          <a:spcPts val="1000"/>
                        </a:spcAft>
                      </a:pPr>
                      <a:r>
                        <a:rPr lang="en-GB" sz="1100" dirty="0">
                          <a:effectLst/>
                        </a:rPr>
                        <a:t>Year 4</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11 September </a:t>
                      </a:r>
                      <a:r>
                        <a:rPr lang="en-GB" sz="1100" dirty="0" smtClean="0">
                          <a:effectLst/>
                        </a:rPr>
                        <a:t>2015</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to 12 September </a:t>
                      </a:r>
                      <a:r>
                        <a:rPr lang="en-GB" sz="1100" dirty="0" smtClean="0">
                          <a:effectLst/>
                        </a:rPr>
                        <a:t>2014</a:t>
                      </a:r>
                      <a:endParaRPr lang="en-GB" sz="1100" dirty="0">
                        <a:effectLst/>
                        <a:latin typeface="Calibri"/>
                        <a:ea typeface="Calibri"/>
                        <a:cs typeface="Times New Roman"/>
                      </a:endParaRPr>
                    </a:p>
                  </a:txBody>
                  <a:tcPr marL="68580" marR="68580" marT="0" marB="0"/>
                </a:tc>
              </a:tr>
              <a:tr h="288032">
                <a:tc>
                  <a:txBody>
                    <a:bodyPr/>
                    <a:lstStyle/>
                    <a:p>
                      <a:pPr>
                        <a:lnSpc>
                          <a:spcPct val="115000"/>
                        </a:lnSpc>
                        <a:spcAft>
                          <a:spcPts val="1000"/>
                        </a:spcAft>
                      </a:pPr>
                      <a:r>
                        <a:rPr lang="en-GB" sz="1100" dirty="0">
                          <a:effectLst/>
                        </a:rPr>
                        <a:t>Year 3</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11 September </a:t>
                      </a:r>
                      <a:r>
                        <a:rPr lang="en-GB" sz="1100" dirty="0" smtClean="0">
                          <a:effectLst/>
                        </a:rPr>
                        <a:t>2014</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to 12 September </a:t>
                      </a:r>
                      <a:r>
                        <a:rPr lang="en-GB" sz="1100" dirty="0" smtClean="0">
                          <a:effectLst/>
                        </a:rPr>
                        <a:t>2013</a:t>
                      </a:r>
                      <a:endParaRPr lang="en-GB" sz="1100" dirty="0">
                        <a:effectLst/>
                        <a:latin typeface="Calibri"/>
                        <a:ea typeface="Calibri"/>
                        <a:cs typeface="Times New Roman"/>
                      </a:endParaRPr>
                    </a:p>
                  </a:txBody>
                  <a:tcPr marL="68580" marR="68580" marT="0" marB="0"/>
                </a:tc>
              </a:tr>
              <a:tr h="288032">
                <a:tc>
                  <a:txBody>
                    <a:bodyPr/>
                    <a:lstStyle/>
                    <a:p>
                      <a:pPr>
                        <a:lnSpc>
                          <a:spcPct val="115000"/>
                        </a:lnSpc>
                        <a:spcAft>
                          <a:spcPts val="1000"/>
                        </a:spcAft>
                      </a:pPr>
                      <a:r>
                        <a:rPr lang="en-GB" sz="1100" dirty="0">
                          <a:effectLst/>
                        </a:rPr>
                        <a:t>Year 2</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11 September </a:t>
                      </a:r>
                      <a:r>
                        <a:rPr lang="en-GB" sz="1100" dirty="0" smtClean="0">
                          <a:effectLst/>
                        </a:rPr>
                        <a:t>2013</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to 12 September </a:t>
                      </a:r>
                      <a:r>
                        <a:rPr lang="en-GB" sz="1100" dirty="0" smtClean="0">
                          <a:effectLst/>
                        </a:rPr>
                        <a:t>2012</a:t>
                      </a:r>
                      <a:endParaRPr lang="en-GB" sz="1100" dirty="0">
                        <a:effectLst/>
                        <a:latin typeface="Calibri"/>
                        <a:ea typeface="Calibri"/>
                        <a:cs typeface="Times New Roman"/>
                      </a:endParaRPr>
                    </a:p>
                  </a:txBody>
                  <a:tcPr marL="68580" marR="68580" marT="0" marB="0"/>
                </a:tc>
              </a:tr>
              <a:tr h="288032">
                <a:tc>
                  <a:txBody>
                    <a:bodyPr/>
                    <a:lstStyle/>
                    <a:p>
                      <a:pPr>
                        <a:lnSpc>
                          <a:spcPct val="115000"/>
                        </a:lnSpc>
                        <a:spcAft>
                          <a:spcPts val="1000"/>
                        </a:spcAft>
                      </a:pPr>
                      <a:r>
                        <a:rPr lang="en-GB" sz="1100" dirty="0">
                          <a:effectLst/>
                        </a:rPr>
                        <a:t>Year 1</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11 September </a:t>
                      </a:r>
                      <a:r>
                        <a:rPr lang="en-GB" sz="1100" dirty="0" smtClean="0">
                          <a:effectLst/>
                        </a:rPr>
                        <a:t>2012</a:t>
                      </a:r>
                      <a:endParaRPr lang="en-GB"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GB" sz="1100" dirty="0">
                          <a:effectLst/>
                        </a:rPr>
                        <a:t>to 12 September </a:t>
                      </a:r>
                      <a:r>
                        <a:rPr lang="en-GB" sz="1100" dirty="0" smtClean="0">
                          <a:effectLst/>
                        </a:rPr>
                        <a:t>2011</a:t>
                      </a:r>
                      <a:endParaRPr lang="en-GB"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7854206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Absence Limits – 10 years</a:t>
            </a:r>
            <a:endParaRPr lang="en-GB" dirty="0"/>
          </a:p>
        </p:txBody>
      </p:sp>
      <p:sp>
        <p:nvSpPr>
          <p:cNvPr id="3" name="Content Placeholder 2"/>
          <p:cNvSpPr>
            <a:spLocks noGrp="1"/>
          </p:cNvSpPr>
          <p:nvPr>
            <p:ph idx="1"/>
          </p:nvPr>
        </p:nvSpPr>
        <p:spPr/>
        <p:txBody>
          <a:bodyPr/>
          <a:lstStyle/>
          <a:p>
            <a:endParaRPr lang="en-GB" dirty="0" smtClean="0"/>
          </a:p>
          <a:p>
            <a:r>
              <a:rPr lang="en-GB" dirty="0" smtClean="0"/>
              <a:t>Cannot be absent from the UK for more than 540 days/18 months in the full 10 year period. </a:t>
            </a:r>
          </a:p>
          <a:p>
            <a:r>
              <a:rPr lang="en-GB" dirty="0" smtClean="0"/>
              <a:t>Cannot be absent for more than 6 months at </a:t>
            </a:r>
            <a:r>
              <a:rPr lang="en-GB" b="1" dirty="0" smtClean="0"/>
              <a:t>any one time</a:t>
            </a:r>
            <a:r>
              <a:rPr lang="en-GB" dirty="0" smtClean="0"/>
              <a:t>.</a:t>
            </a:r>
          </a:p>
          <a:p>
            <a:r>
              <a:rPr lang="en-GB" dirty="0"/>
              <a:t>Absences can be for any </a:t>
            </a:r>
            <a:r>
              <a:rPr lang="en-GB" dirty="0" smtClean="0"/>
              <a:t>reason</a:t>
            </a:r>
            <a:r>
              <a:rPr lang="en-GB" dirty="0"/>
              <a:t>. </a:t>
            </a:r>
            <a:endParaRPr lang="en-GB" dirty="0" smtClean="0"/>
          </a:p>
          <a:p>
            <a:r>
              <a:rPr lang="en-GB" dirty="0" smtClean="0"/>
              <a:t>Absences </a:t>
            </a:r>
            <a:r>
              <a:rPr lang="en-GB" dirty="0"/>
              <a:t>beyond </a:t>
            </a:r>
            <a:r>
              <a:rPr lang="en-GB" dirty="0" smtClean="0"/>
              <a:t>540 </a:t>
            </a:r>
            <a:r>
              <a:rPr lang="en-GB" dirty="0"/>
              <a:t>days will only be permitted if ‘exceptional’.</a:t>
            </a:r>
          </a:p>
          <a:p>
            <a:endParaRPr lang="en-GB" dirty="0" smtClean="0"/>
          </a:p>
          <a:p>
            <a:endParaRPr lang="en-GB" dirty="0"/>
          </a:p>
        </p:txBody>
      </p:sp>
    </p:spTree>
    <p:extLst>
      <p:ext uri="{BB962C8B-B14F-4D97-AF65-F5344CB8AC3E}">
        <p14:creationId xmlns:p14="http://schemas.microsoft.com/office/powerpoint/2010/main" val="17854206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ILR for dependants</a:t>
            </a:r>
            <a:endParaRPr lang="en-GB" dirty="0"/>
          </a:p>
        </p:txBody>
      </p:sp>
      <p:sp>
        <p:nvSpPr>
          <p:cNvPr id="3" name="Content Placeholder 2"/>
          <p:cNvSpPr>
            <a:spLocks noGrp="1"/>
          </p:cNvSpPr>
          <p:nvPr>
            <p:ph idx="1"/>
          </p:nvPr>
        </p:nvSpPr>
        <p:spPr/>
        <p:txBody>
          <a:bodyPr/>
          <a:lstStyle/>
          <a:p>
            <a:pPr marL="268288" lvl="1" indent="0">
              <a:buNone/>
            </a:pPr>
            <a:r>
              <a:rPr lang="en-GB" b="1" dirty="0" smtClean="0"/>
              <a:t>5 year route</a:t>
            </a:r>
          </a:p>
          <a:p>
            <a:r>
              <a:rPr lang="en-GB" dirty="0" smtClean="0"/>
              <a:t>Must hold a dependant visa, be in a subsisting relationship and have been living in the UK with the main applicant for the specified periods:</a:t>
            </a:r>
          </a:p>
          <a:p>
            <a:pPr lvl="1">
              <a:buFont typeface="Courier New" panose="02070309020205020404" pitchFamily="49" charset="0"/>
              <a:buChar char="o"/>
            </a:pPr>
            <a:r>
              <a:rPr lang="en-GB" dirty="0" smtClean="0"/>
              <a:t>Where the dependant visa was issued </a:t>
            </a:r>
            <a:r>
              <a:rPr lang="en-GB" b="1" dirty="0" smtClean="0"/>
              <a:t>before </a:t>
            </a:r>
            <a:r>
              <a:rPr lang="en-GB" b="1" dirty="0"/>
              <a:t>9 July 2012 </a:t>
            </a:r>
            <a:r>
              <a:rPr lang="en-GB" dirty="0" smtClean="0"/>
              <a:t>- 2 </a:t>
            </a:r>
            <a:r>
              <a:rPr lang="en-GB" dirty="0"/>
              <a:t>years </a:t>
            </a:r>
            <a:endParaRPr lang="en-GB" dirty="0" smtClean="0"/>
          </a:p>
          <a:p>
            <a:pPr lvl="1">
              <a:buFont typeface="Courier New" panose="02070309020205020404" pitchFamily="49" charset="0"/>
              <a:buChar char="o"/>
            </a:pPr>
            <a:r>
              <a:rPr lang="en-GB" dirty="0"/>
              <a:t>Where the dependant visa was issued </a:t>
            </a:r>
            <a:r>
              <a:rPr lang="en-GB" b="1" dirty="0" smtClean="0"/>
              <a:t>after 9 </a:t>
            </a:r>
            <a:r>
              <a:rPr lang="en-GB" b="1" dirty="0"/>
              <a:t>July 2012 </a:t>
            </a:r>
            <a:r>
              <a:rPr lang="en-GB" dirty="0"/>
              <a:t>- </a:t>
            </a:r>
            <a:r>
              <a:rPr lang="en-GB" dirty="0" smtClean="0"/>
              <a:t>5 </a:t>
            </a:r>
            <a:r>
              <a:rPr lang="en-GB" dirty="0"/>
              <a:t>years </a:t>
            </a:r>
          </a:p>
          <a:p>
            <a:pPr marL="268288" lvl="1" indent="0">
              <a:buNone/>
            </a:pPr>
            <a:r>
              <a:rPr lang="en-GB" b="1" dirty="0" smtClean="0"/>
              <a:t>10 year route</a:t>
            </a:r>
          </a:p>
          <a:p>
            <a:r>
              <a:rPr lang="en-GB" dirty="0" smtClean="0"/>
              <a:t>Cannot apply as dependant</a:t>
            </a:r>
            <a:r>
              <a:rPr lang="en-GB" dirty="0"/>
              <a:t>s</a:t>
            </a:r>
            <a:r>
              <a:rPr lang="en-GB" dirty="0" smtClean="0"/>
              <a:t> of the main applicant in the 10 year route. </a:t>
            </a:r>
            <a:r>
              <a:rPr lang="en-GB" b="1" dirty="0" smtClean="0"/>
              <a:t>Must</a:t>
            </a:r>
            <a:r>
              <a:rPr lang="en-GB" dirty="0" smtClean="0"/>
              <a:t> meet the 10 year requirements on their own merits. </a:t>
            </a:r>
            <a:endParaRPr lang="en-GB" dirty="0"/>
          </a:p>
        </p:txBody>
      </p:sp>
    </p:spTree>
    <p:extLst>
      <p:ext uri="{BB962C8B-B14F-4D97-AF65-F5344CB8AC3E}">
        <p14:creationId xmlns:p14="http://schemas.microsoft.com/office/powerpoint/2010/main" val="42412243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Citizenship</a:t>
            </a:r>
            <a:endParaRPr lang="en-GB" dirty="0"/>
          </a:p>
        </p:txBody>
      </p:sp>
      <p:sp>
        <p:nvSpPr>
          <p:cNvPr id="3" name="Content Placeholder 2"/>
          <p:cNvSpPr>
            <a:spLocks noGrp="1"/>
          </p:cNvSpPr>
          <p:nvPr>
            <p:ph idx="1"/>
          </p:nvPr>
        </p:nvSpPr>
        <p:spPr>
          <a:xfrm>
            <a:off x="384175" y="1708150"/>
            <a:ext cx="8374063" cy="4313138"/>
          </a:xfrm>
        </p:spPr>
        <p:txBody>
          <a:bodyPr/>
          <a:lstStyle/>
          <a:p>
            <a:pPr marL="268288" lvl="1" indent="0">
              <a:buNone/>
            </a:pPr>
            <a:r>
              <a:rPr lang="en-GB" b="1" dirty="0" smtClean="0"/>
              <a:t>Requirements for UK Citizenship</a:t>
            </a:r>
          </a:p>
          <a:p>
            <a:pPr>
              <a:buFont typeface="Arial" panose="020B0604020202020204" pitchFamily="34" charset="0"/>
              <a:buChar char="•"/>
            </a:pPr>
            <a:r>
              <a:rPr lang="en-GB" dirty="0" smtClean="0"/>
              <a:t>Passing </a:t>
            </a:r>
            <a:r>
              <a:rPr lang="en-GB" dirty="0"/>
              <a:t>the Life in the UK </a:t>
            </a:r>
            <a:r>
              <a:rPr lang="en-GB" dirty="0" smtClean="0"/>
              <a:t>Test and meeting </a:t>
            </a:r>
            <a:r>
              <a:rPr lang="en-GB" dirty="0"/>
              <a:t>the English language </a:t>
            </a:r>
            <a:r>
              <a:rPr lang="en-GB" dirty="0" smtClean="0"/>
              <a:t>requirements.</a:t>
            </a:r>
          </a:p>
          <a:p>
            <a:pPr>
              <a:buFont typeface="Arial" panose="020B0604020202020204" pitchFamily="34" charset="0"/>
              <a:buChar char="•"/>
            </a:pPr>
            <a:r>
              <a:rPr lang="en-GB" dirty="0" smtClean="0"/>
              <a:t>Must </a:t>
            </a:r>
            <a:r>
              <a:rPr lang="en-GB" b="1" dirty="0" smtClean="0"/>
              <a:t>not</a:t>
            </a:r>
            <a:r>
              <a:rPr lang="en-GB" dirty="0" smtClean="0"/>
              <a:t> be absent </a:t>
            </a:r>
            <a:r>
              <a:rPr lang="en-GB" dirty="0"/>
              <a:t>from the UK for more than 90 days </a:t>
            </a:r>
            <a:r>
              <a:rPr lang="en-GB" dirty="0" smtClean="0"/>
              <a:t>following settlement being granted and making a Citizenship application.</a:t>
            </a:r>
          </a:p>
          <a:p>
            <a:pPr lvl="1">
              <a:buFont typeface="Courier New" panose="02070309020205020404" pitchFamily="49" charset="0"/>
              <a:buChar char="o"/>
            </a:pPr>
            <a:r>
              <a:rPr lang="en-GB" dirty="0"/>
              <a:t>If Spouse of a UK citizen, can apply for Citizenship as soon as settlement is awarded.</a:t>
            </a:r>
          </a:p>
          <a:p>
            <a:pPr lvl="1">
              <a:buFont typeface="Courier New" panose="02070309020205020404" pitchFamily="49" charset="0"/>
              <a:buChar char="o"/>
            </a:pPr>
            <a:r>
              <a:rPr lang="en-GB" dirty="0"/>
              <a:t>In all other cases, application can only be made 12 months after Settlement has been awarded.</a:t>
            </a:r>
          </a:p>
          <a:p>
            <a:pPr>
              <a:buFont typeface="Arial" panose="020B0604020202020204" pitchFamily="34" charset="0"/>
              <a:buChar char="•"/>
            </a:pPr>
            <a:endParaRPr lang="en-GB" dirty="0"/>
          </a:p>
        </p:txBody>
      </p:sp>
    </p:spTree>
    <p:extLst>
      <p:ext uri="{BB962C8B-B14F-4D97-AF65-F5344CB8AC3E}">
        <p14:creationId xmlns:p14="http://schemas.microsoft.com/office/powerpoint/2010/main" val="17031744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‘Brexit’</a:t>
            </a:r>
            <a:endParaRPr lang="en-GB" dirty="0"/>
          </a:p>
        </p:txBody>
      </p:sp>
      <p:sp>
        <p:nvSpPr>
          <p:cNvPr id="3" name="Content Placeholder 2"/>
          <p:cNvSpPr>
            <a:spLocks noGrp="1"/>
          </p:cNvSpPr>
          <p:nvPr>
            <p:ph idx="1"/>
          </p:nvPr>
        </p:nvSpPr>
        <p:spPr>
          <a:xfrm>
            <a:off x="384175" y="1708150"/>
            <a:ext cx="8374063" cy="4457154"/>
          </a:xfrm>
        </p:spPr>
        <p:txBody>
          <a:bodyPr/>
          <a:lstStyle/>
          <a:p>
            <a:pPr>
              <a:spcAft>
                <a:spcPts val="600"/>
              </a:spcAft>
            </a:pPr>
            <a:r>
              <a:rPr lang="en-GB" b="1" dirty="0" smtClean="0"/>
              <a:t>No change to status of EEA nationals in the </a:t>
            </a:r>
          </a:p>
          <a:p>
            <a:pPr marL="268288" lvl="1" indent="0">
              <a:spcAft>
                <a:spcPts val="600"/>
              </a:spcAft>
              <a:buNone/>
            </a:pPr>
            <a:r>
              <a:rPr lang="en-GB" b="1" dirty="0" smtClean="0"/>
              <a:t>UK until </a:t>
            </a:r>
            <a:r>
              <a:rPr lang="en-GB" b="1" dirty="0"/>
              <a:t>formal exit </a:t>
            </a:r>
            <a:r>
              <a:rPr lang="en-GB" b="1" dirty="0" smtClean="0"/>
              <a:t>completed. </a:t>
            </a:r>
          </a:p>
          <a:p>
            <a:pPr marL="268288" lvl="1" indent="0">
              <a:spcAft>
                <a:spcPts val="600"/>
              </a:spcAft>
              <a:buNone/>
            </a:pPr>
            <a:endParaRPr lang="en-GB" b="1" dirty="0"/>
          </a:p>
          <a:p>
            <a:r>
              <a:rPr lang="en-GB" dirty="0" smtClean="0"/>
              <a:t>Article 50 of Lisbon Treaty:</a:t>
            </a:r>
          </a:p>
          <a:p>
            <a:pPr lvl="1">
              <a:buFont typeface="Courier New" panose="02070309020205020404" pitchFamily="49" charset="0"/>
              <a:buChar char="o"/>
            </a:pPr>
            <a:r>
              <a:rPr lang="en-GB" dirty="0" smtClean="0"/>
              <a:t>Triggered March 2017?</a:t>
            </a:r>
          </a:p>
          <a:p>
            <a:pPr lvl="1">
              <a:spcAft>
                <a:spcPts val="600"/>
              </a:spcAft>
              <a:buFont typeface="Courier New" panose="02070309020205020404" pitchFamily="49" charset="0"/>
              <a:buChar char="o"/>
            </a:pPr>
            <a:r>
              <a:rPr lang="en-GB" dirty="0" smtClean="0"/>
              <a:t>Formal  notification by UK to EU of</a:t>
            </a:r>
          </a:p>
          <a:p>
            <a:pPr marL="542925" lvl="2" indent="0">
              <a:spcAft>
                <a:spcPts val="600"/>
              </a:spcAft>
              <a:buNone/>
            </a:pPr>
            <a:r>
              <a:rPr lang="en-GB" dirty="0" smtClean="0"/>
              <a:t>intention to leave</a:t>
            </a:r>
          </a:p>
          <a:p>
            <a:pPr marL="542925" lvl="2" indent="0">
              <a:spcAft>
                <a:spcPts val="600"/>
              </a:spcAft>
              <a:buNone/>
            </a:pPr>
            <a:endParaRPr lang="en-GB" sz="300" dirty="0" smtClean="0"/>
          </a:p>
          <a:p>
            <a:pPr lvl="1">
              <a:buFont typeface="Courier New" panose="02070309020205020404" pitchFamily="49" charset="0"/>
              <a:buChar char="o"/>
            </a:pPr>
            <a:r>
              <a:rPr lang="en-GB" dirty="0" smtClean="0"/>
              <a:t>Minimum 2 year process. Could be longer. All 27 EU states must agree on terms of exit.</a:t>
            </a:r>
          </a:p>
        </p:txBody>
      </p:sp>
      <p:pic>
        <p:nvPicPr>
          <p:cNvPr id="5"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6007487" y="1412777"/>
            <a:ext cx="2885816" cy="3312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17554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Support</a:t>
            </a:r>
            <a:endParaRPr lang="en-GB" dirty="0"/>
          </a:p>
        </p:txBody>
      </p:sp>
      <p:sp>
        <p:nvSpPr>
          <p:cNvPr id="3" name="Content Placeholder 2"/>
          <p:cNvSpPr>
            <a:spLocks noGrp="1"/>
          </p:cNvSpPr>
          <p:nvPr>
            <p:ph idx="1"/>
          </p:nvPr>
        </p:nvSpPr>
        <p:spPr>
          <a:xfrm>
            <a:off x="384175" y="1708150"/>
            <a:ext cx="8374063" cy="4385146"/>
          </a:xfrm>
        </p:spPr>
        <p:txBody>
          <a:bodyPr/>
          <a:lstStyle/>
          <a:p>
            <a:pPr marL="268288" lvl="1" indent="0">
              <a:buNone/>
            </a:pPr>
            <a:r>
              <a:rPr lang="en-GB" sz="1800" b="1" dirty="0" smtClean="0"/>
              <a:t>Financial</a:t>
            </a:r>
          </a:p>
          <a:p>
            <a:r>
              <a:rPr lang="en-GB" sz="1800" dirty="0" smtClean="0"/>
              <a:t>No central University policy or funds to cover visa costs</a:t>
            </a:r>
          </a:p>
          <a:p>
            <a:r>
              <a:rPr lang="en-GB" sz="1800" dirty="0" smtClean="0"/>
              <a:t>Departmental discretion to cover costs</a:t>
            </a:r>
          </a:p>
          <a:p>
            <a:pPr marL="268288" lvl="1" indent="0">
              <a:buNone/>
            </a:pPr>
            <a:r>
              <a:rPr lang="en-GB" sz="1800" b="1" dirty="0" smtClean="0"/>
              <a:t>Legal</a:t>
            </a:r>
          </a:p>
          <a:p>
            <a:pPr marL="342900" indent="-342900"/>
            <a:r>
              <a:rPr lang="en-GB" sz="1800" dirty="0" smtClean="0"/>
              <a:t>Immigration and Compliance Manager</a:t>
            </a:r>
          </a:p>
          <a:p>
            <a:pPr marL="611188" lvl="1" indent="-342900">
              <a:buFont typeface="Courier New" panose="02070309020205020404" pitchFamily="49" charset="0"/>
              <a:buChar char="o"/>
            </a:pPr>
            <a:r>
              <a:rPr lang="en-GB" sz="1800" dirty="0" smtClean="0"/>
              <a:t>Accredited Immigration legal advisor</a:t>
            </a:r>
          </a:p>
          <a:p>
            <a:pPr marL="611188" lvl="1" indent="-342900">
              <a:buFont typeface="Courier New" panose="02070309020205020404" pitchFamily="49" charset="0"/>
              <a:buChar char="o"/>
            </a:pPr>
            <a:r>
              <a:rPr lang="en-GB" sz="1800" dirty="0" smtClean="0"/>
              <a:t>Advice/guidance free of charge to all current and prospective staff</a:t>
            </a:r>
          </a:p>
          <a:p>
            <a:pPr marL="611188" lvl="1" indent="-342900">
              <a:buFont typeface="Courier New" panose="02070309020205020404" pitchFamily="49" charset="0"/>
              <a:buChar char="o"/>
            </a:pPr>
            <a:r>
              <a:rPr lang="en-GB" sz="1800" dirty="0" smtClean="0"/>
              <a:t>100% success rate over 4 years, even in most complex cases</a:t>
            </a:r>
          </a:p>
          <a:p>
            <a:pPr marL="611188" lvl="1" indent="-342900">
              <a:buFont typeface="Courier New" panose="02070309020205020404" pitchFamily="49" charset="0"/>
              <a:buChar char="o"/>
            </a:pPr>
            <a:r>
              <a:rPr lang="en-GB" sz="1800" dirty="0" smtClean="0"/>
              <a:t>But, c.4000 non-UK staff. I am one person! </a:t>
            </a:r>
          </a:p>
          <a:p>
            <a:pPr marL="611188" lvl="1" indent="-342900">
              <a:buFont typeface="Courier New" panose="02070309020205020404" pitchFamily="49" charset="0"/>
              <a:buChar char="o"/>
            </a:pPr>
            <a:endParaRPr lang="en-GB" dirty="0" smtClean="0"/>
          </a:p>
          <a:p>
            <a:pPr marL="342900" indent="-342900"/>
            <a:endParaRPr lang="en-GB" dirty="0"/>
          </a:p>
        </p:txBody>
      </p:sp>
    </p:spTree>
    <p:extLst>
      <p:ext uri="{BB962C8B-B14F-4D97-AF65-F5344CB8AC3E}">
        <p14:creationId xmlns:p14="http://schemas.microsoft.com/office/powerpoint/2010/main" val="40479766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final thought….</a:t>
            </a:r>
            <a:endParaRPr lang="en-GB" dirty="0"/>
          </a:p>
        </p:txBody>
      </p:sp>
      <p:sp>
        <p:nvSpPr>
          <p:cNvPr id="3" name="Content Placeholder 2"/>
          <p:cNvSpPr>
            <a:spLocks noGrp="1"/>
          </p:cNvSpPr>
          <p:nvPr>
            <p:ph idx="1"/>
          </p:nvPr>
        </p:nvSpPr>
        <p:spPr/>
        <p:txBody>
          <a:bodyPr/>
          <a:lstStyle/>
          <a:p>
            <a:pPr marL="268288" lvl="1" indent="0">
              <a:buNone/>
            </a:pPr>
            <a:r>
              <a:rPr lang="en-GB" sz="1600" i="1" dirty="0" smtClean="0"/>
              <a:t>				  </a:t>
            </a:r>
          </a:p>
          <a:p>
            <a:pPr marL="268288" lvl="1" indent="0">
              <a:buNone/>
            </a:pPr>
            <a:r>
              <a:rPr lang="en-GB" i="1" dirty="0" smtClean="0"/>
              <a:t>			</a:t>
            </a:r>
            <a:r>
              <a:rPr lang="en-GB" sz="1800" i="1" dirty="0" smtClean="0"/>
              <a:t>	    “I </a:t>
            </a:r>
            <a:r>
              <a:rPr lang="en-GB" sz="1800" i="1" dirty="0"/>
              <a:t>fully recognise that the Immigration </a:t>
            </a:r>
            <a:r>
              <a:rPr lang="en-GB" sz="1800" i="1" dirty="0" smtClean="0"/>
              <a:t>					    Rules</a:t>
            </a:r>
            <a:r>
              <a:rPr lang="en-GB" sz="1800" i="1" dirty="0"/>
              <a:t>, which </a:t>
            </a:r>
            <a:r>
              <a:rPr lang="en-GB" sz="1800" i="1" dirty="0" smtClean="0"/>
              <a:t>have </a:t>
            </a:r>
            <a:r>
              <a:rPr lang="en-GB" sz="1800" i="1" dirty="0"/>
              <a:t>to deal with a wide </a:t>
            </a:r>
            <a:r>
              <a:rPr lang="en-GB" sz="1800" i="1" dirty="0" smtClean="0"/>
              <a:t>					    variety </a:t>
            </a:r>
            <a:r>
              <a:rPr lang="en-GB" sz="1800" i="1" dirty="0"/>
              <a:t>of </a:t>
            </a:r>
            <a:r>
              <a:rPr lang="en-GB" sz="1800" i="1" dirty="0" smtClean="0"/>
              <a:t>circumstances, will </a:t>
            </a:r>
            <a:r>
              <a:rPr lang="en-GB" sz="1800" i="1" dirty="0"/>
              <a:t>never be </a:t>
            </a:r>
            <a:r>
              <a:rPr lang="en-GB" sz="1800" i="1" dirty="0" smtClean="0"/>
              <a:t>					    “</a:t>
            </a:r>
            <a:r>
              <a:rPr lang="en-GB" sz="1800" i="1" dirty="0"/>
              <a:t>easy, plain and </a:t>
            </a:r>
            <a:r>
              <a:rPr lang="en-GB" sz="1800" i="1" dirty="0" smtClean="0"/>
              <a:t>short.” But </a:t>
            </a:r>
            <a:r>
              <a:rPr lang="en-GB" sz="1800" i="1" dirty="0"/>
              <a:t>the aim </a:t>
            </a:r>
            <a:r>
              <a:rPr lang="en-GB" sz="1800" i="1" dirty="0" smtClean="0"/>
              <a:t>					    should </a:t>
            </a:r>
            <a:r>
              <a:rPr lang="en-GB" sz="1800" i="1" dirty="0"/>
              <a:t>be </a:t>
            </a:r>
            <a:r>
              <a:rPr lang="en-GB" sz="1800" i="1" dirty="0" smtClean="0"/>
              <a:t>that </a:t>
            </a:r>
            <a:r>
              <a:rPr lang="en-GB" sz="1800" i="1" dirty="0"/>
              <a:t>the Rules should be readily </a:t>
            </a:r>
            <a:r>
              <a:rPr lang="en-GB" sz="1800" i="1" dirty="0" smtClean="0"/>
              <a:t>				    understandable. That </a:t>
            </a:r>
            <a:r>
              <a:rPr lang="en-GB" sz="1800" i="1" dirty="0"/>
              <a:t>is not the case at </a:t>
            </a:r>
            <a:r>
              <a:rPr lang="en-GB" sz="1800" i="1" dirty="0" smtClean="0"/>
              <a:t>					    present.” </a:t>
            </a:r>
          </a:p>
          <a:p>
            <a:pPr marL="2909888" lvl="8" indent="0">
              <a:spcAft>
                <a:spcPts val="0"/>
              </a:spcAft>
              <a:buNone/>
            </a:pPr>
            <a:r>
              <a:rPr lang="en-GB" sz="1400" dirty="0" smtClean="0"/>
              <a:t>         	     Lord Justice Underhill, </a:t>
            </a:r>
          </a:p>
          <a:p>
            <a:pPr marL="2909888" lvl="8" indent="0">
              <a:spcAft>
                <a:spcPts val="0"/>
              </a:spcAft>
              <a:buNone/>
            </a:pPr>
            <a:r>
              <a:rPr lang="en-GB" sz="1400" dirty="0" smtClean="0"/>
              <a:t>	     Court of Appeal,</a:t>
            </a:r>
          </a:p>
          <a:p>
            <a:pPr marL="2909888" lvl="8" indent="0">
              <a:spcAft>
                <a:spcPts val="0"/>
              </a:spcAft>
              <a:buNone/>
            </a:pPr>
            <a:r>
              <a:rPr lang="en-GB" sz="1400" dirty="0" smtClean="0"/>
              <a:t>	     12 November 2014</a:t>
            </a:r>
            <a:endParaRPr lang="en-GB" sz="1400" dirty="0"/>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972"/>
          <a:stretch/>
        </p:blipFill>
        <p:spPr>
          <a:xfrm>
            <a:off x="251520" y="1412776"/>
            <a:ext cx="3616092" cy="4702574"/>
          </a:xfrm>
          <a:prstGeom prst="rect">
            <a:avLst/>
          </a:prstGeom>
        </p:spPr>
      </p:pic>
    </p:spTree>
    <p:extLst>
      <p:ext uri="{BB962C8B-B14F-4D97-AF65-F5344CB8AC3E}">
        <p14:creationId xmlns:p14="http://schemas.microsoft.com/office/powerpoint/2010/main" val="538106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p:txBody>
          <a:bodyPr/>
          <a:lstStyle/>
          <a:p>
            <a:pPr eaLnBrk="1" hangingPunct="1"/>
            <a:r>
              <a:rPr lang="en-GB" altLang="en-US" dirty="0" smtClean="0"/>
              <a:t>Questions</a:t>
            </a:r>
          </a:p>
        </p:txBody>
      </p:sp>
      <p:sp>
        <p:nvSpPr>
          <p:cNvPr id="21507" name="Rectangle 5"/>
          <p:cNvSpPr>
            <a:spLocks noGrp="1" noChangeArrowheads="1"/>
          </p:cNvSpPr>
          <p:nvPr>
            <p:ph type="body" idx="1"/>
          </p:nvPr>
        </p:nvSpPr>
        <p:spPr>
          <a:xfrm>
            <a:off x="468313" y="1700213"/>
            <a:ext cx="8374062" cy="4075112"/>
          </a:xfrm>
        </p:spPr>
        <p:txBody>
          <a:bodyPr/>
          <a:lstStyle/>
          <a:p>
            <a:pPr eaLnBrk="1" hangingPunct="1">
              <a:buFontTx/>
              <a:buNone/>
            </a:pPr>
            <a:endParaRPr lang="en-US" altLang="en-US" dirty="0" smtClean="0"/>
          </a:p>
        </p:txBody>
      </p:sp>
      <p:pic>
        <p:nvPicPr>
          <p:cNvPr id="21508" name="Picture 2" descr="MC900434859[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4750" y="257175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0311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Statement on EEA resident’s rights</a:t>
            </a:r>
            <a:endParaRPr lang="en-GB" dirty="0"/>
          </a:p>
        </p:txBody>
      </p:sp>
      <p:sp>
        <p:nvSpPr>
          <p:cNvPr id="3" name="Content Placeholder 2"/>
          <p:cNvSpPr>
            <a:spLocks noGrp="1"/>
          </p:cNvSpPr>
          <p:nvPr>
            <p:ph idx="1"/>
          </p:nvPr>
        </p:nvSpPr>
        <p:spPr>
          <a:xfrm>
            <a:off x="1259632" y="1484784"/>
            <a:ext cx="6336704" cy="4608512"/>
          </a:xfrm>
        </p:spPr>
        <p:txBody>
          <a:bodyPr/>
          <a:lstStyle/>
          <a:p>
            <a:pPr marL="0" indent="0">
              <a:buNone/>
            </a:pPr>
            <a:r>
              <a:rPr lang="en-GB" dirty="0" smtClean="0"/>
              <a:t>“Securing </a:t>
            </a:r>
            <a:r>
              <a:rPr lang="en-GB" dirty="0"/>
              <a:t>the status of, and providing certainty to, EU nationals already in the UK </a:t>
            </a:r>
            <a:r>
              <a:rPr lang="en-GB" dirty="0" smtClean="0"/>
              <a:t>and to </a:t>
            </a:r>
            <a:r>
              <a:rPr lang="en-GB" dirty="0"/>
              <a:t>UK nationals in the EU is one of this Government’s early priorities for the forthcoming negotiations.</a:t>
            </a:r>
          </a:p>
          <a:p>
            <a:pPr marL="0" indent="0">
              <a:buNone/>
            </a:pPr>
            <a:r>
              <a:rPr lang="en-GB" dirty="0" smtClean="0"/>
              <a:t>The </a:t>
            </a:r>
            <a:r>
              <a:rPr lang="en-GB" dirty="0"/>
              <a:t>Government would have liked to resolve this issue ahead of the </a:t>
            </a:r>
            <a:r>
              <a:rPr lang="en-GB" dirty="0" smtClean="0"/>
              <a:t>formal negotiations</a:t>
            </a:r>
            <a:r>
              <a:rPr lang="en-GB" dirty="0"/>
              <a:t>. And although many EU Member States favour such an agreement, this has not proven possible. The UK remains ready to give people the certainty they want and reach a reciprocal deal with our European partners at the earliest opportunity. It is the right and fair thing to do</a:t>
            </a:r>
            <a:r>
              <a:rPr lang="en-GB" dirty="0" smtClean="0"/>
              <a:t>.”</a:t>
            </a:r>
          </a:p>
          <a:p>
            <a:pPr marL="0" indent="0">
              <a:buNone/>
            </a:pPr>
            <a:r>
              <a:rPr lang="en-GB" sz="1400" dirty="0" smtClean="0"/>
              <a:t>‘Brexit Bill’ presented to Parliament, 1 February 2017</a:t>
            </a:r>
          </a:p>
        </p:txBody>
      </p:sp>
    </p:spTree>
    <p:extLst>
      <p:ext uri="{BB962C8B-B14F-4D97-AF65-F5344CB8AC3E}">
        <p14:creationId xmlns:p14="http://schemas.microsoft.com/office/powerpoint/2010/main" val="1043180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Current rights of EEA nationals</a:t>
            </a:r>
            <a:endParaRPr lang="en-GB" dirty="0"/>
          </a:p>
        </p:txBody>
      </p:sp>
      <p:sp>
        <p:nvSpPr>
          <p:cNvPr id="3" name="Content Placeholder 2"/>
          <p:cNvSpPr>
            <a:spLocks noGrp="1"/>
          </p:cNvSpPr>
          <p:nvPr>
            <p:ph idx="1"/>
          </p:nvPr>
        </p:nvSpPr>
        <p:spPr>
          <a:xfrm>
            <a:off x="384175" y="1268760"/>
            <a:ext cx="8652321" cy="4968552"/>
          </a:xfrm>
        </p:spPr>
        <p:txBody>
          <a:bodyPr/>
          <a:lstStyle/>
          <a:p>
            <a:r>
              <a:rPr lang="en-GB" sz="1900" dirty="0" smtClean="0"/>
              <a:t>Free movement law</a:t>
            </a:r>
          </a:p>
          <a:p>
            <a:pPr lvl="1">
              <a:buFont typeface="Courier New" panose="02070309020205020404" pitchFamily="49" charset="0"/>
              <a:buChar char="o"/>
            </a:pPr>
            <a:r>
              <a:rPr lang="en-GB" sz="1900" dirty="0"/>
              <a:t>Directive 2004/38/EC </a:t>
            </a:r>
            <a:endParaRPr lang="en-GB" sz="1900" dirty="0" smtClean="0"/>
          </a:p>
          <a:p>
            <a:pPr lvl="1">
              <a:buFont typeface="Courier New" panose="02070309020205020404" pitchFamily="49" charset="0"/>
              <a:buChar char="o"/>
            </a:pPr>
            <a:r>
              <a:rPr lang="en-GB" sz="1900" dirty="0" smtClean="0"/>
              <a:t>Immigration </a:t>
            </a:r>
            <a:r>
              <a:rPr lang="en-GB" sz="1900" dirty="0"/>
              <a:t>(European Economic Area) Regulations </a:t>
            </a:r>
            <a:r>
              <a:rPr lang="en-GB" sz="1900" dirty="0" smtClean="0"/>
              <a:t>2006/2016</a:t>
            </a:r>
            <a:endParaRPr lang="en-GB" sz="1900" dirty="0"/>
          </a:p>
          <a:p>
            <a:r>
              <a:rPr lang="en-GB" sz="1900" dirty="0" smtClean="0"/>
              <a:t>Right </a:t>
            </a:r>
            <a:r>
              <a:rPr lang="en-GB" sz="1900" dirty="0"/>
              <a:t>of r</a:t>
            </a:r>
            <a:r>
              <a:rPr lang="en-GB" sz="1900" dirty="0" smtClean="0"/>
              <a:t>esidence if:</a:t>
            </a:r>
          </a:p>
          <a:p>
            <a:pPr lvl="1"/>
            <a:r>
              <a:rPr lang="en-GB" sz="1900" dirty="0" smtClean="0"/>
              <a:t>Working, looking </a:t>
            </a:r>
            <a:r>
              <a:rPr lang="en-GB" sz="1900" dirty="0"/>
              <a:t>for </a:t>
            </a:r>
            <a:r>
              <a:rPr lang="en-GB" sz="1900" dirty="0" smtClean="0"/>
              <a:t>work (max 6 months) or </a:t>
            </a:r>
            <a:r>
              <a:rPr lang="en-GB" sz="1900" dirty="0"/>
              <a:t>self </a:t>
            </a:r>
            <a:r>
              <a:rPr lang="en-GB" sz="1900" dirty="0" smtClean="0"/>
              <a:t>employed - Must be ‘genuine and effective’ and not ‘marginal and supplementary’. Min: £663pm</a:t>
            </a:r>
            <a:endParaRPr lang="en-GB" sz="1900" dirty="0"/>
          </a:p>
          <a:p>
            <a:pPr lvl="1"/>
            <a:r>
              <a:rPr lang="en-GB" sz="1900" dirty="0" smtClean="0"/>
              <a:t>self sufficient</a:t>
            </a:r>
            <a:endParaRPr lang="en-GB" sz="1900" dirty="0"/>
          </a:p>
          <a:p>
            <a:pPr lvl="1"/>
            <a:r>
              <a:rPr lang="en-GB" sz="1900" dirty="0" smtClean="0"/>
              <a:t>studying</a:t>
            </a:r>
            <a:endParaRPr lang="en-GB" sz="1900" dirty="0"/>
          </a:p>
          <a:p>
            <a:r>
              <a:rPr lang="en-GB" sz="1900" dirty="0"/>
              <a:t>Permanent r</a:t>
            </a:r>
            <a:r>
              <a:rPr lang="en-GB" sz="1900" dirty="0" smtClean="0"/>
              <a:t>esidence:</a:t>
            </a:r>
            <a:endParaRPr lang="en-GB" sz="1900" dirty="0"/>
          </a:p>
          <a:p>
            <a:pPr lvl="1"/>
            <a:r>
              <a:rPr lang="en-GB" sz="1900" dirty="0"/>
              <a:t>granted </a:t>
            </a:r>
            <a:r>
              <a:rPr lang="en-GB" sz="1900" i="1" dirty="0"/>
              <a:t>automatically</a:t>
            </a:r>
            <a:r>
              <a:rPr lang="en-GB" sz="1900" dirty="0"/>
              <a:t> after 5 years of living in the UK while exercising  Treaty rights in </a:t>
            </a:r>
            <a:r>
              <a:rPr lang="en-GB" sz="1900" dirty="0" smtClean="0"/>
              <a:t>one or more of above categories</a:t>
            </a:r>
            <a:endParaRPr lang="en-GB" sz="1900" dirty="0"/>
          </a:p>
          <a:p>
            <a:endParaRPr lang="en-GB" dirty="0"/>
          </a:p>
        </p:txBody>
      </p:sp>
    </p:spTree>
    <p:extLst>
      <p:ext uri="{BB962C8B-B14F-4D97-AF65-F5344CB8AC3E}">
        <p14:creationId xmlns:p14="http://schemas.microsoft.com/office/powerpoint/2010/main" val="2869201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Options</a:t>
            </a:r>
            <a:endParaRPr lang="en-GB" dirty="0"/>
          </a:p>
        </p:txBody>
      </p:sp>
      <p:sp>
        <p:nvSpPr>
          <p:cNvPr id="3" name="Content Placeholder 2"/>
          <p:cNvSpPr>
            <a:spLocks noGrp="1"/>
          </p:cNvSpPr>
          <p:nvPr>
            <p:ph idx="1"/>
          </p:nvPr>
        </p:nvSpPr>
        <p:spPr>
          <a:xfrm>
            <a:off x="384175" y="1484784"/>
            <a:ext cx="8374063" cy="4608512"/>
          </a:xfrm>
        </p:spPr>
        <p:txBody>
          <a:bodyPr/>
          <a:lstStyle/>
          <a:p>
            <a:pPr marL="268288" lvl="1" indent="0">
              <a:buNone/>
            </a:pPr>
            <a:r>
              <a:rPr lang="en-GB" u="sng" dirty="0" smtClean="0"/>
              <a:t>EEA Residence Card/Certificate</a:t>
            </a:r>
          </a:p>
          <a:p>
            <a:pPr lvl="1">
              <a:buFont typeface="Courier New" panose="02070309020205020404" pitchFamily="49" charset="0"/>
              <a:buChar char="o"/>
            </a:pPr>
            <a:r>
              <a:rPr lang="en-GB" dirty="0" smtClean="0"/>
              <a:t>Denotes only that </a:t>
            </a:r>
            <a:r>
              <a:rPr lang="en-GB" dirty="0"/>
              <a:t>you are </a:t>
            </a:r>
            <a:r>
              <a:rPr lang="en-GB" u="sng" dirty="0"/>
              <a:t>currently</a:t>
            </a:r>
            <a:r>
              <a:rPr lang="en-GB" dirty="0"/>
              <a:t> exercising EEA rights in the UK</a:t>
            </a:r>
            <a:r>
              <a:rPr lang="en-GB" dirty="0" smtClean="0"/>
              <a:t>.</a:t>
            </a:r>
          </a:p>
          <a:p>
            <a:pPr lvl="1">
              <a:buFont typeface="Courier New" panose="02070309020205020404" pitchFamily="49" charset="0"/>
              <a:buChar char="o"/>
            </a:pPr>
            <a:r>
              <a:rPr lang="en-GB" dirty="0" smtClean="0"/>
              <a:t>Unknown ‘usefulness’ after Brexit</a:t>
            </a:r>
          </a:p>
          <a:p>
            <a:pPr marL="269875" lvl="1" indent="-269875"/>
            <a:r>
              <a:rPr lang="en-GB" u="sng" dirty="0"/>
              <a:t>EEA </a:t>
            </a:r>
            <a:r>
              <a:rPr lang="en-GB" u="sng" dirty="0" smtClean="0"/>
              <a:t>Permanent Residence </a:t>
            </a:r>
            <a:r>
              <a:rPr lang="en-GB" u="sng" dirty="0"/>
              <a:t>Card/Certificate</a:t>
            </a:r>
          </a:p>
          <a:p>
            <a:pPr lvl="1">
              <a:buFont typeface="Courier New" panose="02070309020205020404" pitchFamily="49" charset="0"/>
              <a:buChar char="o"/>
            </a:pPr>
            <a:r>
              <a:rPr lang="en-GB" dirty="0" smtClean="0"/>
              <a:t>Denotes that you have exercised Treaty rights in the UK for at least   5 years.</a:t>
            </a:r>
          </a:p>
          <a:p>
            <a:pPr lvl="1">
              <a:buFont typeface="Courier New" panose="02070309020205020404" pitchFamily="49" charset="0"/>
              <a:buChar char="o"/>
            </a:pPr>
            <a:r>
              <a:rPr lang="en-GB" dirty="0" smtClean="0"/>
              <a:t>Most ‘popular’ card to obtain. Not mandatory, but you may wish to consider applying if eligible. Does no harm!</a:t>
            </a:r>
          </a:p>
          <a:p>
            <a:r>
              <a:rPr lang="en-GB" dirty="0"/>
              <a:t>See EEA FAQ: </a:t>
            </a:r>
            <a:r>
              <a:rPr lang="en-GB" dirty="0">
                <a:hlinkClick r:id="rId2"/>
              </a:rPr>
              <a:t>http://</a:t>
            </a:r>
            <a:r>
              <a:rPr lang="en-GB" dirty="0" smtClean="0">
                <a:hlinkClick r:id="rId2"/>
              </a:rPr>
              <a:t>www.hr.admin.cam.ac.uk/hr-services/immigration/eea-staff-and-immigration-options</a:t>
            </a:r>
            <a:endParaRPr lang="en-GB" dirty="0" smtClean="0"/>
          </a:p>
          <a:p>
            <a:endParaRPr lang="en-GB" dirty="0"/>
          </a:p>
        </p:txBody>
      </p:sp>
    </p:spTree>
    <p:extLst>
      <p:ext uri="{BB962C8B-B14F-4D97-AF65-F5344CB8AC3E}">
        <p14:creationId xmlns:p14="http://schemas.microsoft.com/office/powerpoint/2010/main" val="789419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Permanent Residence eligibility</a:t>
            </a:r>
            <a:endParaRPr lang="en-GB" dirty="0"/>
          </a:p>
        </p:txBody>
      </p:sp>
      <p:sp>
        <p:nvSpPr>
          <p:cNvPr id="5" name="Text Placeholder 4"/>
          <p:cNvSpPr>
            <a:spLocks noGrp="1"/>
          </p:cNvSpPr>
          <p:nvPr>
            <p:ph type="body" sz="quarter" idx="12"/>
          </p:nvPr>
        </p:nvSpPr>
        <p:spPr/>
        <p:txBody>
          <a:bodyPr/>
          <a:lstStyle/>
          <a:p>
            <a:endParaRPr lang="en-GB"/>
          </a:p>
        </p:txBody>
      </p:sp>
      <p:pic>
        <p:nvPicPr>
          <p:cNvPr id="3" name="Picture 2"/>
          <p:cNvPicPr>
            <a:picLocks noChangeAspect="1"/>
          </p:cNvPicPr>
          <p:nvPr/>
        </p:nvPicPr>
        <p:blipFill>
          <a:blip r:embed="rId2"/>
          <a:stretch>
            <a:fillRect/>
          </a:stretch>
        </p:blipFill>
        <p:spPr>
          <a:xfrm>
            <a:off x="595625" y="2132856"/>
            <a:ext cx="7952751" cy="2841873"/>
          </a:xfrm>
          <a:prstGeom prst="rect">
            <a:avLst/>
          </a:prstGeom>
        </p:spPr>
      </p:pic>
    </p:spTree>
    <p:extLst>
      <p:ext uri="{BB962C8B-B14F-4D97-AF65-F5344CB8AC3E}">
        <p14:creationId xmlns:p14="http://schemas.microsoft.com/office/powerpoint/2010/main" val="4175205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to apply for PR Card</a:t>
            </a:r>
            <a:endParaRPr lang="en-GB" dirty="0"/>
          </a:p>
        </p:txBody>
      </p:sp>
      <p:sp>
        <p:nvSpPr>
          <p:cNvPr id="3" name="Content Placeholder 2"/>
          <p:cNvSpPr>
            <a:spLocks noGrp="1"/>
          </p:cNvSpPr>
          <p:nvPr>
            <p:ph idx="1"/>
          </p:nvPr>
        </p:nvSpPr>
        <p:spPr/>
        <p:txBody>
          <a:bodyPr/>
          <a:lstStyle/>
          <a:p>
            <a:pPr>
              <a:spcAft>
                <a:spcPts val="0"/>
              </a:spcAft>
            </a:pPr>
            <a:r>
              <a:rPr lang="en-GB" dirty="0" smtClean="0"/>
              <a:t>Online (sole applicants, and family units applying together only):</a:t>
            </a:r>
          </a:p>
          <a:p>
            <a:pPr marL="268288" lvl="1" indent="0">
              <a:spcAft>
                <a:spcPts val="0"/>
              </a:spcAft>
              <a:buNone/>
            </a:pPr>
            <a:r>
              <a:rPr lang="en-GB" dirty="0" smtClean="0">
                <a:hlinkClick r:id="rId2"/>
              </a:rPr>
              <a:t>https</a:t>
            </a:r>
            <a:r>
              <a:rPr lang="en-GB" dirty="0">
                <a:hlinkClick r:id="rId2"/>
              </a:rPr>
              <a:t>://</a:t>
            </a:r>
            <a:r>
              <a:rPr lang="en-GB" dirty="0" smtClean="0">
                <a:hlinkClick r:id="rId2"/>
              </a:rPr>
              <a:t>visas-immigration.service.gov.uk/product/eea-pr</a:t>
            </a:r>
            <a:endParaRPr lang="en-GB" dirty="0" smtClean="0"/>
          </a:p>
          <a:p>
            <a:pPr marL="268288" lvl="1" indent="0">
              <a:spcAft>
                <a:spcPts val="0"/>
              </a:spcAft>
              <a:buNone/>
            </a:pPr>
            <a:endParaRPr lang="en-GB" dirty="0" smtClean="0"/>
          </a:p>
          <a:p>
            <a:r>
              <a:rPr lang="en-GB" dirty="0"/>
              <a:t>Paper application form (85 pages long): </a:t>
            </a:r>
            <a:r>
              <a:rPr lang="en-GB" dirty="0">
                <a:hlinkClick r:id="rId3"/>
              </a:rPr>
              <a:t>https://www.gov.uk/government/publications/apply-for-a-document-certifying-permanent-residence-or-permanent-residence-card-form-eea-pr</a:t>
            </a:r>
            <a:endParaRPr lang="en-GB" dirty="0"/>
          </a:p>
          <a:p>
            <a:endParaRPr lang="en-GB" dirty="0"/>
          </a:p>
        </p:txBody>
      </p:sp>
    </p:spTree>
    <p:extLst>
      <p:ext uri="{BB962C8B-B14F-4D97-AF65-F5344CB8AC3E}">
        <p14:creationId xmlns:p14="http://schemas.microsoft.com/office/powerpoint/2010/main" val="4261876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Evidence for PR application</a:t>
            </a:r>
            <a:endParaRPr lang="en-GB" dirty="0"/>
          </a:p>
        </p:txBody>
      </p:sp>
      <p:sp>
        <p:nvSpPr>
          <p:cNvPr id="3" name="Content Placeholder 2"/>
          <p:cNvSpPr>
            <a:spLocks noGrp="1"/>
          </p:cNvSpPr>
          <p:nvPr>
            <p:ph idx="1"/>
          </p:nvPr>
        </p:nvSpPr>
        <p:spPr>
          <a:xfrm>
            <a:off x="384175" y="1412776"/>
            <a:ext cx="8374063" cy="4362549"/>
          </a:xfrm>
        </p:spPr>
        <p:txBody>
          <a:bodyPr/>
          <a:lstStyle/>
          <a:p>
            <a:r>
              <a:rPr lang="en-GB" u="sng" dirty="0" smtClean="0"/>
              <a:t>Employment</a:t>
            </a:r>
          </a:p>
          <a:p>
            <a:pPr lvl="1">
              <a:buFont typeface="Courier New" panose="02070309020205020404" pitchFamily="49" charset="0"/>
              <a:buChar char="o"/>
            </a:pPr>
            <a:r>
              <a:rPr lang="en-GB" dirty="0" smtClean="0"/>
              <a:t>Original letter from employer confirming work dates</a:t>
            </a:r>
          </a:p>
          <a:p>
            <a:pPr lvl="1">
              <a:buFont typeface="Courier New" panose="02070309020205020404" pitchFamily="49" charset="0"/>
              <a:buChar char="o"/>
            </a:pPr>
            <a:r>
              <a:rPr lang="en-GB" dirty="0" smtClean="0"/>
              <a:t>Original or certified copy of P60 for each year</a:t>
            </a:r>
          </a:p>
          <a:p>
            <a:pPr lvl="1">
              <a:buFont typeface="Courier New" panose="02070309020205020404" pitchFamily="49" charset="0"/>
              <a:buChar char="o"/>
            </a:pPr>
            <a:r>
              <a:rPr lang="en-GB" dirty="0" smtClean="0"/>
              <a:t>Absences – if using online service, only need to provide if </a:t>
            </a:r>
            <a:r>
              <a:rPr lang="en-GB" u="sng" dirty="0" smtClean="0"/>
              <a:t>over</a:t>
            </a:r>
            <a:r>
              <a:rPr lang="en-GB" dirty="0" smtClean="0"/>
              <a:t> 6 months </a:t>
            </a:r>
          </a:p>
          <a:p>
            <a:r>
              <a:rPr lang="en-GB" u="sng" dirty="0" smtClean="0"/>
              <a:t>Study</a:t>
            </a:r>
          </a:p>
          <a:p>
            <a:pPr lvl="1">
              <a:buFont typeface="Courier New" panose="02070309020205020404" pitchFamily="49" charset="0"/>
              <a:buChar char="o"/>
            </a:pPr>
            <a:r>
              <a:rPr lang="en-GB" dirty="0" smtClean="0"/>
              <a:t>Original letter from school confirming dates of study</a:t>
            </a:r>
          </a:p>
          <a:p>
            <a:pPr lvl="1">
              <a:buFont typeface="Courier New" panose="02070309020205020404" pitchFamily="49" charset="0"/>
              <a:buChar char="o"/>
            </a:pPr>
            <a:r>
              <a:rPr lang="en-GB" dirty="0" smtClean="0"/>
              <a:t>Details of financial resources (if copies, must be certified by bank)</a:t>
            </a:r>
          </a:p>
          <a:p>
            <a:pPr lvl="1">
              <a:buFont typeface="Courier New" panose="02070309020205020404" pitchFamily="49" charset="0"/>
              <a:buChar char="o"/>
            </a:pPr>
            <a:r>
              <a:rPr lang="en-GB" dirty="0" smtClean="0"/>
              <a:t>‘Comprehensive sickness insurance’</a:t>
            </a:r>
            <a:endParaRPr lang="en-GB" dirty="0"/>
          </a:p>
        </p:txBody>
      </p:sp>
    </p:spTree>
    <p:extLst>
      <p:ext uri="{BB962C8B-B14F-4D97-AF65-F5344CB8AC3E}">
        <p14:creationId xmlns:p14="http://schemas.microsoft.com/office/powerpoint/2010/main" val="2499478689"/>
      </p:ext>
    </p:extLst>
  </p:cSld>
  <p:clrMapOvr>
    <a:masterClrMapping/>
  </p:clrMapOvr>
</p:sld>
</file>

<file path=ppt/theme/theme1.xml><?xml version="1.0" encoding="utf-8"?>
<a:theme xmlns:a="http://schemas.openxmlformats.org/drawingml/2006/main" name="2_blank">
  <a:themeElements>
    <a:clrScheme name="blank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clrMap bg1="lt1" tx1="dk1" bg2="lt2" tx2="dk2" accent1="accent1" accent2="accent2" accent3="accent3" accent4="accent4" accent5="accent5" accent6="accent6" hlink="hlink" folHlink="folHlink"/>
    </a:extraClrScheme>
    <a:extraClrScheme>
      <a:clrScheme name="blank 2">
        <a:dk1>
          <a:srgbClr val="003E72"/>
        </a:dk1>
        <a:lt1>
          <a:srgbClr val="FFFFFF"/>
        </a:lt1>
        <a:dk2>
          <a:srgbClr val="FFFFFF"/>
        </a:dk2>
        <a:lt2>
          <a:srgbClr val="83AFB4"/>
        </a:lt2>
        <a:accent1>
          <a:srgbClr val="6AADE4"/>
        </a:accent1>
        <a:accent2>
          <a:srgbClr val="EFBD47"/>
        </a:accent2>
        <a:accent3>
          <a:srgbClr val="FFFFFF"/>
        </a:accent3>
        <a:accent4>
          <a:srgbClr val="003460"/>
        </a:accent4>
        <a:accent5>
          <a:srgbClr val="B9D3EF"/>
        </a:accent5>
        <a:accent6>
          <a:srgbClr val="D9AB3F"/>
        </a:accent6>
        <a:hlink>
          <a:srgbClr val="A8B400"/>
        </a:hlink>
        <a:folHlink>
          <a:srgbClr val="6A4061"/>
        </a:folHlink>
      </a:clrScheme>
      <a:clrMap bg1="lt1" tx1="dk1" bg2="lt2" tx2="dk2" accent1="accent1" accent2="accent2" accent3="accent3" accent4="accent4" accent5="accent5" accent6="accent6" hlink="hlink" folHlink="folHlink"/>
    </a:extraClrScheme>
    <a:extraClrScheme>
      <a:clrScheme name="blank 3">
        <a:dk1>
          <a:srgbClr val="003E72"/>
        </a:dk1>
        <a:lt1>
          <a:srgbClr val="FFFFFF"/>
        </a:lt1>
        <a:dk2>
          <a:srgbClr val="FFFFFF"/>
        </a:dk2>
        <a:lt2>
          <a:srgbClr val="156570"/>
        </a:lt2>
        <a:accent1>
          <a:srgbClr val="003E72"/>
        </a:accent1>
        <a:accent2>
          <a:srgbClr val="C84E00"/>
        </a:accent2>
        <a:accent3>
          <a:srgbClr val="FFFFFF"/>
        </a:accent3>
        <a:accent4>
          <a:srgbClr val="003460"/>
        </a:accent4>
        <a:accent5>
          <a:srgbClr val="AAAFBC"/>
        </a:accent5>
        <a:accent6>
          <a:srgbClr val="B54600"/>
        </a:accent6>
        <a:hlink>
          <a:srgbClr val="435125"/>
        </a:hlink>
        <a:folHlink>
          <a:srgbClr val="412D5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ank">
  <a:themeElements>
    <a:clrScheme name="blank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clrMap bg1="lt1" tx1="dk1" bg2="lt2" tx2="dk2" accent1="accent1" accent2="accent2" accent3="accent3" accent4="accent4" accent5="accent5" accent6="accent6" hlink="hlink" folHlink="folHlink"/>
    </a:extraClrScheme>
    <a:extraClrScheme>
      <a:clrScheme name="blank 2">
        <a:dk1>
          <a:srgbClr val="003E72"/>
        </a:dk1>
        <a:lt1>
          <a:srgbClr val="FFFFFF"/>
        </a:lt1>
        <a:dk2>
          <a:srgbClr val="FFFFFF"/>
        </a:dk2>
        <a:lt2>
          <a:srgbClr val="83AFB4"/>
        </a:lt2>
        <a:accent1>
          <a:srgbClr val="6AADE4"/>
        </a:accent1>
        <a:accent2>
          <a:srgbClr val="EFBD47"/>
        </a:accent2>
        <a:accent3>
          <a:srgbClr val="FFFFFF"/>
        </a:accent3>
        <a:accent4>
          <a:srgbClr val="003460"/>
        </a:accent4>
        <a:accent5>
          <a:srgbClr val="B9D3EF"/>
        </a:accent5>
        <a:accent6>
          <a:srgbClr val="D9AB3F"/>
        </a:accent6>
        <a:hlink>
          <a:srgbClr val="A8B400"/>
        </a:hlink>
        <a:folHlink>
          <a:srgbClr val="6A4061"/>
        </a:folHlink>
      </a:clrScheme>
      <a:clrMap bg1="lt1" tx1="dk1" bg2="lt2" tx2="dk2" accent1="accent1" accent2="accent2" accent3="accent3" accent4="accent4" accent5="accent5" accent6="accent6" hlink="hlink" folHlink="folHlink"/>
    </a:extraClrScheme>
    <a:extraClrScheme>
      <a:clrScheme name="blank 3">
        <a:dk1>
          <a:srgbClr val="003E72"/>
        </a:dk1>
        <a:lt1>
          <a:srgbClr val="FFFFFF"/>
        </a:lt1>
        <a:dk2>
          <a:srgbClr val="FFFFFF"/>
        </a:dk2>
        <a:lt2>
          <a:srgbClr val="156570"/>
        </a:lt2>
        <a:accent1>
          <a:srgbClr val="003E72"/>
        </a:accent1>
        <a:accent2>
          <a:srgbClr val="C84E00"/>
        </a:accent2>
        <a:accent3>
          <a:srgbClr val="FFFFFF"/>
        </a:accent3>
        <a:accent4>
          <a:srgbClr val="003460"/>
        </a:accent4>
        <a:accent5>
          <a:srgbClr val="AAAFBC"/>
        </a:accent5>
        <a:accent6>
          <a:srgbClr val="B54600"/>
        </a:accent6>
        <a:hlink>
          <a:srgbClr val="435125"/>
        </a:hlink>
        <a:folHlink>
          <a:srgbClr val="412D5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3175</TotalTime>
  <Words>2649</Words>
  <Application>Microsoft Macintosh PowerPoint</Application>
  <PresentationFormat>On-screen Show (4:3)</PresentationFormat>
  <Paragraphs>256</Paragraphs>
  <Slides>32</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32</vt:i4>
      </vt:variant>
    </vt:vector>
  </HeadingPairs>
  <TitlesOfParts>
    <vt:vector size="38" baseType="lpstr">
      <vt:lpstr>Arial</vt:lpstr>
      <vt:lpstr>Calibri</vt:lpstr>
      <vt:lpstr>Courier New</vt:lpstr>
      <vt:lpstr>Times New Roman</vt:lpstr>
      <vt:lpstr>2_blank</vt:lpstr>
      <vt:lpstr>3_blank</vt:lpstr>
      <vt:lpstr>PdOC Immigration Session 2017</vt:lpstr>
      <vt:lpstr>Topics for discussion</vt:lpstr>
      <vt:lpstr>‘Brexit’</vt:lpstr>
      <vt:lpstr>Statement on EEA resident’s rights</vt:lpstr>
      <vt:lpstr>Current rights of EEA nationals</vt:lpstr>
      <vt:lpstr>Options</vt:lpstr>
      <vt:lpstr>Permanent Residence eligibility</vt:lpstr>
      <vt:lpstr>How to apply for PR Card</vt:lpstr>
      <vt:lpstr>Evidence for PR application</vt:lpstr>
      <vt:lpstr>Comprehensive Sickness Insurance – what is it?</vt:lpstr>
      <vt:lpstr>Dependants</vt:lpstr>
      <vt:lpstr>Citizenship</vt:lpstr>
      <vt:lpstr>Naturalisation</vt:lpstr>
      <vt:lpstr>Further Support</vt:lpstr>
      <vt:lpstr>EEA Questions</vt:lpstr>
      <vt:lpstr>Welcome to the UK…. sort of….</vt:lpstr>
      <vt:lpstr>PBS visa types</vt:lpstr>
      <vt:lpstr>Dependant applications</vt:lpstr>
      <vt:lpstr>Points based dependants</vt:lpstr>
      <vt:lpstr>Points based dependants cont</vt:lpstr>
      <vt:lpstr>All in-country visa extensions</vt:lpstr>
      <vt:lpstr>What next?</vt:lpstr>
      <vt:lpstr>Settlement - general rules </vt:lpstr>
      <vt:lpstr>Settlement – lawful and continuous residence</vt:lpstr>
      <vt:lpstr>Settlement – lawful and continuous residence</vt:lpstr>
      <vt:lpstr>Absence Limits – 5 years</vt:lpstr>
      <vt:lpstr>Absence Limits – 10 years</vt:lpstr>
      <vt:lpstr>ILR for dependants</vt:lpstr>
      <vt:lpstr>Citizenship</vt:lpstr>
      <vt:lpstr>Further Support</vt:lpstr>
      <vt:lpstr>A final thought….</vt:lpstr>
      <vt:lpstr>Questions</vt:lpstr>
    </vt:vector>
  </TitlesOfParts>
  <Company>MISD, University of Cambridge</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Graeme Ross</dc:creator>
  <cp:lastModifiedBy>Marta Costa</cp:lastModifiedBy>
  <cp:revision>311</cp:revision>
  <cp:lastPrinted>2015-06-02T11:12:41Z</cp:lastPrinted>
  <dcterms:created xsi:type="dcterms:W3CDTF">2013-11-25T12:48:36Z</dcterms:created>
  <dcterms:modified xsi:type="dcterms:W3CDTF">2017-02-20T19:28:52Z</dcterms:modified>
</cp:coreProperties>
</file>